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7"/>
  </p:notesMasterIdLst>
  <p:sldIdLst>
    <p:sldId id="256" r:id="rId6"/>
    <p:sldId id="257" r:id="rId7"/>
    <p:sldId id="280" r:id="rId8"/>
    <p:sldId id="279" r:id="rId9"/>
    <p:sldId id="646" r:id="rId10"/>
    <p:sldId id="286" r:id="rId11"/>
    <p:sldId id="626" r:id="rId12"/>
    <p:sldId id="282" r:id="rId13"/>
    <p:sldId id="666" r:id="rId14"/>
    <p:sldId id="628" r:id="rId15"/>
    <p:sldId id="261" r:id="rId16"/>
    <p:sldId id="283" r:id="rId17"/>
    <p:sldId id="632" r:id="rId18"/>
    <p:sldId id="281" r:id="rId19"/>
    <p:sldId id="655" r:id="rId20"/>
    <p:sldId id="633" r:id="rId21"/>
    <p:sldId id="627" r:id="rId22"/>
    <p:sldId id="629" r:id="rId23"/>
    <p:sldId id="631" r:id="rId24"/>
    <p:sldId id="667" r:id="rId25"/>
    <p:sldId id="658" r:id="rId26"/>
    <p:sldId id="657" r:id="rId27"/>
    <p:sldId id="647" r:id="rId28"/>
    <p:sldId id="659" r:id="rId29"/>
    <p:sldId id="660" r:id="rId30"/>
    <p:sldId id="649" r:id="rId31"/>
    <p:sldId id="635" r:id="rId32"/>
    <p:sldId id="639" r:id="rId33"/>
    <p:sldId id="636" r:id="rId34"/>
    <p:sldId id="637" r:id="rId35"/>
    <p:sldId id="638" r:id="rId36"/>
    <p:sldId id="634" r:id="rId37"/>
    <p:sldId id="668" r:id="rId38"/>
    <p:sldId id="669" r:id="rId39"/>
    <p:sldId id="266" r:id="rId40"/>
    <p:sldId id="664" r:id="rId41"/>
    <p:sldId id="665" r:id="rId42"/>
    <p:sldId id="653" r:id="rId43"/>
    <p:sldId id="654" r:id="rId44"/>
    <p:sldId id="643" r:id="rId45"/>
    <p:sldId id="67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F54"/>
    <a:srgbClr val="FDB714"/>
    <a:srgbClr val="3BB0C9"/>
    <a:srgbClr val="FFFF00"/>
    <a:srgbClr val="DC8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5D4BF-EC2A-B0DA-8AE4-296D2CC38FD3}" v="15" dt="2023-10-03T22:31:15.743"/>
    <p1510:client id="{9671110A-FD9A-64F7-502B-8776A4D9047E}" v="64" dt="2023-10-03T22:36:42.229"/>
    <p1510:client id="{CBFD0F90-11F0-6FA9-450C-EC838728787D}" v="5" dt="2023-10-03T02:27:53.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94" autoAdjust="0"/>
  </p:normalViewPr>
  <p:slideViewPr>
    <p:cSldViewPr snapToGrid="0">
      <p:cViewPr varScale="1">
        <p:scale>
          <a:sx n="87" d="100"/>
          <a:sy n="87" d="100"/>
        </p:scale>
        <p:origin x="1476" y="90"/>
      </p:cViewPr>
      <p:guideLst/>
    </p:cSldViewPr>
  </p:slideViewPr>
  <p:notesTextViewPr>
    <p:cViewPr>
      <p:scale>
        <a:sx n="1" d="1"/>
        <a:sy n="1" d="1"/>
      </p:scale>
      <p:origin x="0" y="0"/>
    </p:cViewPr>
  </p:notesTextViewPr>
  <p:sorterViewPr>
    <p:cViewPr varScale="1">
      <p:scale>
        <a:sx n="1" d="1"/>
        <a:sy n="1" d="1"/>
      </p:scale>
      <p:origin x="0" y="-1176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37050-435A-524B-93C8-2CA12259A43E}"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5A69F-4D6E-6A41-9791-A1343124DB09}" type="slidenum">
              <a:rPr lang="en-US" smtClean="0"/>
              <a:t>‹#›</a:t>
            </a:fld>
            <a:endParaRPr lang="en-US"/>
          </a:p>
        </p:txBody>
      </p:sp>
    </p:spTree>
    <p:extLst>
      <p:ext uri="{BB962C8B-B14F-4D97-AF65-F5344CB8AC3E}">
        <p14:creationId xmlns:p14="http://schemas.microsoft.com/office/powerpoint/2010/main" val="322909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agriculture@bom.gov.au"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Have fun preparing and delivering your FWFA workshop!</a:t>
            </a:r>
          </a:p>
          <a:p>
            <a:r>
              <a:rPr lang="en-AU" dirty="0"/>
              <a:t>Please make sure you</a:t>
            </a:r>
          </a:p>
          <a:p>
            <a:pPr marL="228600" indent="-228600">
              <a:buAutoNum type="arabicPeriod"/>
            </a:pPr>
            <a:r>
              <a:rPr lang="en-AU" dirty="0"/>
              <a:t>Cross-check the page referencing with the participant handbook you’ll be providing the participants at the start of the workshop;</a:t>
            </a:r>
          </a:p>
          <a:p>
            <a:pPr marL="228600" indent="-228600">
              <a:buAutoNum type="arabicPeriod"/>
            </a:pPr>
            <a:r>
              <a:rPr lang="en-AU" dirty="0"/>
              <a:t>Replace tool-outputs in slides 27 to 32 with tool outputs relevant to the region/area you’ll be presenting in;</a:t>
            </a:r>
          </a:p>
          <a:p>
            <a:pPr marL="228600" indent="-228600">
              <a:buAutoNum type="arabicPeriod"/>
            </a:pPr>
            <a:r>
              <a:rPr lang="en-AU" dirty="0"/>
              <a:t>Add in your individualised approach to slides 39 and 40 to teach participants about the </a:t>
            </a:r>
            <a:r>
              <a:rPr lang="en-AU" b="0" i="1" u="none" dirty="0"/>
              <a:t>application</a:t>
            </a:r>
            <a:r>
              <a:rPr lang="en-AU" b="0" u="none" dirty="0"/>
              <a:t> of the tools</a:t>
            </a:r>
          </a:p>
          <a:p>
            <a:pPr marL="228600" indent="-228600">
              <a:buAutoNum type="arabicPeriod"/>
            </a:pPr>
            <a:r>
              <a:rPr lang="en-AU" b="0" u="none" dirty="0"/>
              <a:t>Consider any other yellow highlighted text in the slides.</a:t>
            </a:r>
          </a:p>
          <a:p>
            <a:pPr marL="228600" indent="-228600">
              <a:buAutoNum type="arabicPeriod"/>
            </a:pPr>
            <a:r>
              <a:rPr lang="en-AU" b="0" u="none" dirty="0"/>
              <a:t>Consider any notes under the slides to help you ensure key messages are shared with the participants at that particular slide.</a:t>
            </a:r>
            <a:endParaRPr lang="en-AU" dirty="0"/>
          </a:p>
          <a:p>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1</a:t>
            </a:fld>
            <a:endParaRPr lang="en-US"/>
          </a:p>
        </p:txBody>
      </p:sp>
    </p:spTree>
    <p:extLst>
      <p:ext uri="{BB962C8B-B14F-4D97-AF65-F5344CB8AC3E}">
        <p14:creationId xmlns:p14="http://schemas.microsoft.com/office/powerpoint/2010/main" val="409416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0" u="sng" dirty="0">
              <a:solidFill>
                <a:srgbClr val="FF0000"/>
              </a:solidFill>
            </a:endParaRPr>
          </a:p>
        </p:txBody>
      </p:sp>
      <p:sp>
        <p:nvSpPr>
          <p:cNvPr id="4" name="Slide Number Placeholder 3"/>
          <p:cNvSpPr>
            <a:spLocks noGrp="1"/>
          </p:cNvSpPr>
          <p:nvPr>
            <p:ph type="sldNum" sz="quarter" idx="5"/>
          </p:nvPr>
        </p:nvSpPr>
        <p:spPr/>
        <p:txBody>
          <a:bodyPr/>
          <a:lstStyle/>
          <a:p>
            <a:fld id="{2B15A69F-4D6E-6A41-9791-A1343124DB09}" type="slidenum">
              <a:rPr lang="en-US" smtClean="0"/>
              <a:t>12</a:t>
            </a:fld>
            <a:endParaRPr lang="en-US"/>
          </a:p>
        </p:txBody>
      </p:sp>
    </p:spTree>
    <p:extLst>
      <p:ext uri="{BB962C8B-B14F-4D97-AF65-F5344CB8AC3E}">
        <p14:creationId xmlns:p14="http://schemas.microsoft.com/office/powerpoint/2010/main" val="64617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u="none" dirty="0">
                <a:solidFill>
                  <a:srgbClr val="FF0000"/>
                </a:solidFill>
              </a:rPr>
              <a:t>Highlight that the colour scheme in the table is used throughout the tools – make sure to point this out when working through the case studies or when driving the website live to work through the tools.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15A69F-4D6E-6A41-9791-A1343124DB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42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Answers to the questions on the slide:</a:t>
            </a:r>
          </a:p>
          <a:p>
            <a:r>
              <a:rPr lang="en-AU" sz="2400" i="1" dirty="0">
                <a:solidFill>
                  <a:schemeClr val="tx1"/>
                </a:solidFill>
              </a:rPr>
              <a:t>Based on 130 year rainfall data, what’s the chance in </a:t>
            </a:r>
            <a:r>
              <a:rPr lang="en-AU" sz="2400" b="1" i="1" dirty="0">
                <a:solidFill>
                  <a:schemeClr val="tx1"/>
                </a:solidFill>
              </a:rPr>
              <a:t>any</a:t>
            </a:r>
            <a:r>
              <a:rPr lang="en-AU" sz="2400" i="1" dirty="0">
                <a:solidFill>
                  <a:schemeClr val="tx1"/>
                </a:solidFill>
              </a:rPr>
              <a:t> week/month/year of</a:t>
            </a:r>
          </a:p>
          <a:p>
            <a:pPr lvl="1"/>
            <a:r>
              <a:rPr lang="en-AU" sz="2000" i="1" dirty="0">
                <a:solidFill>
                  <a:schemeClr val="tx1"/>
                </a:solidFill>
              </a:rPr>
              <a:t>Unusually dry (D1&amp;2)? </a:t>
            </a:r>
            <a:r>
              <a:rPr lang="en-AU" sz="2000" b="1" i="0" dirty="0">
                <a:solidFill>
                  <a:schemeClr val="tx1"/>
                </a:solidFill>
              </a:rPr>
              <a:t>20%</a:t>
            </a:r>
            <a:endParaRPr lang="en-AU" sz="2000" i="1" dirty="0">
              <a:solidFill>
                <a:schemeClr val="tx1"/>
              </a:solidFill>
            </a:endParaRPr>
          </a:p>
          <a:p>
            <a:pPr lvl="1"/>
            <a:r>
              <a:rPr lang="en-AU" sz="2000" i="1" dirty="0">
                <a:solidFill>
                  <a:schemeClr val="tx1"/>
                </a:solidFill>
              </a:rPr>
              <a:t>“Average” rainfall (D5&amp;6)? </a:t>
            </a:r>
            <a:r>
              <a:rPr lang="en-AU" sz="2000" b="1" i="0" dirty="0">
                <a:solidFill>
                  <a:schemeClr val="tx1"/>
                </a:solidFill>
              </a:rPr>
              <a:t>20%</a:t>
            </a:r>
          </a:p>
          <a:p>
            <a:pPr lvl="1"/>
            <a:r>
              <a:rPr lang="en-AU" sz="2000" i="1" dirty="0">
                <a:solidFill>
                  <a:schemeClr val="tx1"/>
                </a:solidFill>
              </a:rPr>
              <a:t>Unusually wet (D9&amp;10)? </a:t>
            </a:r>
            <a:r>
              <a:rPr lang="en-AU" sz="2000" b="1" i="0" dirty="0">
                <a:solidFill>
                  <a:schemeClr val="tx1"/>
                </a:solidFill>
              </a:rPr>
              <a:t>20%</a:t>
            </a:r>
          </a:p>
          <a:p>
            <a:pPr lvl="0"/>
            <a:r>
              <a:rPr lang="en-AU" sz="2000" b="1" i="0" dirty="0">
                <a:solidFill>
                  <a:schemeClr val="tx1"/>
                </a:solidFill>
              </a:rPr>
              <a:t>The chance of any outcome is 20%. In the previous slide we spoke about a dataset organised from lowest to highest and how the separated in 10% increments make up the deciles. The Bureau’s tools take two deciles together, a quintile, to describe if a forecast outlook is either average (5&amp;6), unusual warm or wet (decile 7&amp;8) or extremely cold or dry (decile 1&amp;2) etc. So the chance that a random value falls into each of these 5 categories is 100% (whole dataset) divided by 5 categories = 20% to fall into any one category.</a:t>
            </a:r>
            <a:br>
              <a:rPr lang="en-AU" sz="2000" i="1" dirty="0">
                <a:solidFill>
                  <a:schemeClr val="tx1"/>
                </a:solidFill>
              </a:rPr>
            </a:br>
            <a:endParaRPr lang="en-AU" sz="2000" i="1" dirty="0">
              <a:solidFill>
                <a:schemeClr val="tx1"/>
              </a:solidFill>
            </a:endParaRPr>
          </a:p>
          <a:p>
            <a:r>
              <a:rPr lang="en-AU" sz="2400" dirty="0">
                <a:solidFill>
                  <a:schemeClr val="tx1"/>
                </a:solidFill>
              </a:rPr>
              <a:t>Predictions: 99 model forecast runs</a:t>
            </a:r>
          </a:p>
          <a:p>
            <a:pPr lvl="1"/>
            <a:r>
              <a:rPr lang="en-AU" sz="2000" i="1" dirty="0">
                <a:solidFill>
                  <a:schemeClr val="tx1"/>
                </a:solidFill>
              </a:rPr>
              <a:t>Unusually dry  (D1&amp;2)? </a:t>
            </a:r>
            <a:r>
              <a:rPr lang="en-AU" sz="2000" b="1" i="0" dirty="0">
                <a:solidFill>
                  <a:schemeClr val="tx1"/>
                </a:solidFill>
              </a:rPr>
              <a:t>About 2-5% (looking at decile 1&amp;2 in the figure)</a:t>
            </a:r>
            <a:endParaRPr lang="en-AU" sz="2000" i="1" dirty="0">
              <a:solidFill>
                <a:schemeClr val="tx1"/>
              </a:solidFill>
            </a:endParaRPr>
          </a:p>
          <a:p>
            <a:pPr lvl="1"/>
            <a:r>
              <a:rPr lang="en-AU" sz="2000" i="1" dirty="0">
                <a:solidFill>
                  <a:schemeClr val="tx1"/>
                </a:solidFill>
              </a:rPr>
              <a:t>“Average” rainfall (D5&amp;6)? </a:t>
            </a:r>
            <a:r>
              <a:rPr lang="en-AU" sz="2000" b="1" i="0" dirty="0">
                <a:solidFill>
                  <a:schemeClr val="tx1"/>
                </a:solidFill>
              </a:rPr>
              <a:t>About 10%</a:t>
            </a:r>
            <a:endParaRPr lang="en-AU" sz="2000" i="1" dirty="0">
              <a:solidFill>
                <a:schemeClr val="tx1"/>
              </a:solidFill>
            </a:endParaRPr>
          </a:p>
          <a:p>
            <a:pPr lvl="1"/>
            <a:r>
              <a:rPr lang="en-AU" sz="2000" i="1" dirty="0">
                <a:solidFill>
                  <a:schemeClr val="tx1"/>
                </a:solidFill>
              </a:rPr>
              <a:t>Unusually wet (D9&amp;10)? </a:t>
            </a:r>
            <a:r>
              <a:rPr lang="en-AU" sz="2000" b="1" i="0" dirty="0">
                <a:solidFill>
                  <a:schemeClr val="tx1"/>
                </a:solidFill>
              </a:rPr>
              <a:t>About 45%</a:t>
            </a:r>
            <a:endParaRPr lang="en-AU" sz="2400" dirty="0">
              <a:solidFill>
                <a:srgbClr val="FF0000"/>
              </a:solidFill>
            </a:endParaRPr>
          </a:p>
          <a:p>
            <a:r>
              <a:rPr lang="en-AU" b="1" u="none" dirty="0"/>
              <a:t>Of the 99 model runs, 45 of these fall into the unusually wet category, which is our forecast probability in this instance. That also means that there is still a chance of 55% that there won’t be an extremely wet event.</a:t>
            </a:r>
          </a:p>
        </p:txBody>
      </p:sp>
      <p:sp>
        <p:nvSpPr>
          <p:cNvPr id="4" name="Slide Number Placeholder 3"/>
          <p:cNvSpPr>
            <a:spLocks noGrp="1"/>
          </p:cNvSpPr>
          <p:nvPr>
            <p:ph type="sldNum" sz="quarter" idx="5"/>
          </p:nvPr>
        </p:nvSpPr>
        <p:spPr/>
        <p:txBody>
          <a:bodyPr/>
          <a:lstStyle/>
          <a:p>
            <a:fld id="{2B15A69F-4D6E-6A41-9791-A1343124DB09}" type="slidenum">
              <a:rPr lang="en-US" smtClean="0"/>
              <a:t>14</a:t>
            </a:fld>
            <a:endParaRPr lang="en-US"/>
          </a:p>
        </p:txBody>
      </p:sp>
    </p:spTree>
    <p:extLst>
      <p:ext uri="{BB962C8B-B14F-4D97-AF65-F5344CB8AC3E}">
        <p14:creationId xmlns:p14="http://schemas.microsoft.com/office/powerpoint/2010/main" val="68310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a:t>A neutral forecast can’t tell you much; the data is not swaying one way or another. Any outcome is just as likely as another!</a:t>
            </a:r>
          </a:p>
          <a:p>
            <a:r>
              <a:rPr lang="en-AU" u="none" dirty="0"/>
              <a:t>An average forecast DOES tell you something; there is a higher chance of a median/average (decile 5&amp;6) outlook.</a:t>
            </a:r>
          </a:p>
        </p:txBody>
      </p:sp>
      <p:sp>
        <p:nvSpPr>
          <p:cNvPr id="4" name="Slide Number Placeholder 3"/>
          <p:cNvSpPr>
            <a:spLocks noGrp="1"/>
          </p:cNvSpPr>
          <p:nvPr>
            <p:ph type="sldNum" sz="quarter" idx="5"/>
          </p:nvPr>
        </p:nvSpPr>
        <p:spPr/>
        <p:txBody>
          <a:bodyPr/>
          <a:lstStyle/>
          <a:p>
            <a:fld id="{2B15A69F-4D6E-6A41-9791-A1343124DB09}" type="slidenum">
              <a:rPr lang="en-US" smtClean="0"/>
              <a:t>15</a:t>
            </a:fld>
            <a:endParaRPr lang="en-US"/>
          </a:p>
        </p:txBody>
      </p:sp>
    </p:spTree>
    <p:extLst>
      <p:ext uri="{BB962C8B-B14F-4D97-AF65-F5344CB8AC3E}">
        <p14:creationId xmlns:p14="http://schemas.microsoft.com/office/powerpoint/2010/main" val="3927993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u="none" dirty="0">
                <a:solidFill>
                  <a:srgbClr val="FF0000"/>
                </a:solidFill>
              </a:rPr>
              <a:t>Focus on explaining that the box and whisker plot is a visual help to understand the spread of forecast data: an elongated box and whisker plots show a big spread in possible outcomes, giving us less confidence than a short and dense box and whisker plot.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15A69F-4D6E-6A41-9791-A1343124DB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3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probability and accuracy are not the same; one tells you something about the chance of something occurring, the other tells you about the confidence you can have in the probability presented. Accuracy is determined by how well the hindcast and forecast outcomes overlap.</a:t>
            </a:r>
          </a:p>
          <a:p>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18</a:t>
            </a:fld>
            <a:endParaRPr lang="en-US"/>
          </a:p>
        </p:txBody>
      </p:sp>
    </p:spTree>
    <p:extLst>
      <p:ext uri="{BB962C8B-B14F-4D97-AF65-F5344CB8AC3E}">
        <p14:creationId xmlns:p14="http://schemas.microsoft.com/office/powerpoint/2010/main" val="369888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Remember median = 50% of dataset. Above median or below median only tells us so much. Tools allow to dig deeper; if below median, how much below median can we expect? Is it a decile 3&amp;4 or a decile 1&amp;2 type outlook?</a:t>
            </a:r>
          </a:p>
        </p:txBody>
      </p:sp>
      <p:sp>
        <p:nvSpPr>
          <p:cNvPr id="4" name="Slide Number Placeholder 3"/>
          <p:cNvSpPr>
            <a:spLocks noGrp="1"/>
          </p:cNvSpPr>
          <p:nvPr>
            <p:ph type="sldNum" sz="quarter" idx="5"/>
          </p:nvPr>
        </p:nvSpPr>
        <p:spPr/>
        <p:txBody>
          <a:bodyPr/>
          <a:lstStyle/>
          <a:p>
            <a:fld id="{2B15A69F-4D6E-6A41-9791-A1343124DB09}" type="slidenum">
              <a:rPr lang="en-US" smtClean="0"/>
              <a:t>23</a:t>
            </a:fld>
            <a:endParaRPr lang="en-US"/>
          </a:p>
        </p:txBody>
      </p:sp>
    </p:spTree>
    <p:extLst>
      <p:ext uri="{BB962C8B-B14F-4D97-AF65-F5344CB8AC3E}">
        <p14:creationId xmlns:p14="http://schemas.microsoft.com/office/powerpoint/2010/main" val="258475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u="sng"/>
          </a:p>
        </p:txBody>
      </p:sp>
      <p:sp>
        <p:nvSpPr>
          <p:cNvPr id="4" name="Slide Number Placeholder 3"/>
          <p:cNvSpPr>
            <a:spLocks noGrp="1"/>
          </p:cNvSpPr>
          <p:nvPr>
            <p:ph type="sldNum" sz="quarter" idx="5"/>
          </p:nvPr>
        </p:nvSpPr>
        <p:spPr/>
        <p:txBody>
          <a:bodyPr/>
          <a:lstStyle/>
          <a:p>
            <a:fld id="{2B15A69F-4D6E-6A41-9791-A1343124DB09}" type="slidenum">
              <a:rPr lang="en-US" smtClean="0"/>
              <a:t>24</a:t>
            </a:fld>
            <a:endParaRPr lang="en-US"/>
          </a:p>
        </p:txBody>
      </p:sp>
    </p:spTree>
    <p:extLst>
      <p:ext uri="{BB962C8B-B14F-4D97-AF65-F5344CB8AC3E}">
        <p14:creationId xmlns:p14="http://schemas.microsoft.com/office/powerpoint/2010/main" val="170664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point out that for ease the search functions in google or on the website of the Bureau can be used. When you step through the case studies and run the tools live, you can take the opportunity to showcase how to access the tools from the Bureau’s homepage. This is also outlined in the workbook in the appendix.</a:t>
            </a:r>
          </a:p>
        </p:txBody>
      </p:sp>
      <p:sp>
        <p:nvSpPr>
          <p:cNvPr id="4" name="Slide Number Placeholder 3"/>
          <p:cNvSpPr>
            <a:spLocks noGrp="1"/>
          </p:cNvSpPr>
          <p:nvPr>
            <p:ph type="sldNum" sz="quarter" idx="5"/>
          </p:nvPr>
        </p:nvSpPr>
        <p:spPr/>
        <p:txBody>
          <a:bodyPr/>
          <a:lstStyle/>
          <a:p>
            <a:fld id="{2B15A69F-4D6E-6A41-9791-A1343124DB09}" type="slidenum">
              <a:rPr lang="en-US" smtClean="0"/>
              <a:t>25</a:t>
            </a:fld>
            <a:endParaRPr lang="en-US"/>
          </a:p>
        </p:txBody>
      </p:sp>
    </p:spTree>
    <p:extLst>
      <p:ext uri="{BB962C8B-B14F-4D97-AF65-F5344CB8AC3E}">
        <p14:creationId xmlns:p14="http://schemas.microsoft.com/office/powerpoint/2010/main" val="44266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26</a:t>
            </a:fld>
            <a:endParaRPr lang="en-US"/>
          </a:p>
        </p:txBody>
      </p:sp>
    </p:spTree>
    <p:extLst>
      <p:ext uri="{BB962C8B-B14F-4D97-AF65-F5344CB8AC3E}">
        <p14:creationId xmlns:p14="http://schemas.microsoft.com/office/powerpoint/2010/main" val="240666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ighlight>
                  <a:srgbClr val="FFFF00"/>
                </a:highlight>
              </a:rPr>
              <a:t>Don’t forget to hand out the workbooks and mention the option to take notes throughout – the slides have references to participant workbook page numbers for your &amp; the participant’s convenience.</a:t>
            </a:r>
          </a:p>
        </p:txBody>
      </p:sp>
      <p:sp>
        <p:nvSpPr>
          <p:cNvPr id="4" name="Slide Number Placeholder 3"/>
          <p:cNvSpPr>
            <a:spLocks noGrp="1"/>
          </p:cNvSpPr>
          <p:nvPr>
            <p:ph type="sldNum" sz="quarter" idx="5"/>
          </p:nvPr>
        </p:nvSpPr>
        <p:spPr/>
        <p:txBody>
          <a:bodyPr/>
          <a:lstStyle/>
          <a:p>
            <a:fld id="{2B15A69F-4D6E-6A41-9791-A1343124DB09}" type="slidenum">
              <a:rPr lang="en-US" smtClean="0"/>
              <a:t>2</a:t>
            </a:fld>
            <a:endParaRPr lang="en-US"/>
          </a:p>
        </p:txBody>
      </p:sp>
    </p:spTree>
    <p:extLst>
      <p:ext uri="{BB962C8B-B14F-4D97-AF65-F5344CB8AC3E}">
        <p14:creationId xmlns:p14="http://schemas.microsoft.com/office/powerpoint/2010/main" val="113392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Important to highlight – the extremes map gives an instant overview of whether to dig deeper using the other tools or not.</a:t>
            </a:r>
          </a:p>
        </p:txBody>
      </p:sp>
      <p:sp>
        <p:nvSpPr>
          <p:cNvPr id="4" name="Slide Number Placeholder 3"/>
          <p:cNvSpPr>
            <a:spLocks noGrp="1"/>
          </p:cNvSpPr>
          <p:nvPr>
            <p:ph type="sldNum" sz="quarter" idx="5"/>
          </p:nvPr>
        </p:nvSpPr>
        <p:spPr/>
        <p:txBody>
          <a:bodyPr/>
          <a:lstStyle/>
          <a:p>
            <a:fld id="{2B15A69F-4D6E-6A41-9791-A1343124DB09}" type="slidenum">
              <a:rPr lang="en-US" smtClean="0"/>
              <a:t>27</a:t>
            </a:fld>
            <a:endParaRPr lang="en-US"/>
          </a:p>
        </p:txBody>
      </p:sp>
    </p:spTree>
    <p:extLst>
      <p:ext uri="{BB962C8B-B14F-4D97-AF65-F5344CB8AC3E}">
        <p14:creationId xmlns:p14="http://schemas.microsoft.com/office/powerpoint/2010/main" val="1505095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Start with running through the case study you have shared in the pre-learning. This will prompt you to showcase some tool functionality real-time, and open up for participants to join in with questions. Make sure you reinforce that heatwaves and frosts are not something the tools can tell us anything about.</a:t>
            </a:r>
          </a:p>
        </p:txBody>
      </p:sp>
      <p:sp>
        <p:nvSpPr>
          <p:cNvPr id="4" name="Slide Number Placeholder 3"/>
          <p:cNvSpPr>
            <a:spLocks noGrp="1"/>
          </p:cNvSpPr>
          <p:nvPr>
            <p:ph type="sldNum" sz="quarter" idx="5"/>
          </p:nvPr>
        </p:nvSpPr>
        <p:spPr/>
        <p:txBody>
          <a:bodyPr/>
          <a:lstStyle/>
          <a:p>
            <a:fld id="{2B15A69F-4D6E-6A41-9791-A1343124DB09}" type="slidenum">
              <a:rPr lang="en-US" smtClean="0"/>
              <a:t>32</a:t>
            </a:fld>
            <a:endParaRPr lang="en-US"/>
          </a:p>
        </p:txBody>
      </p:sp>
    </p:spTree>
    <p:extLst>
      <p:ext uri="{BB962C8B-B14F-4D97-AF65-F5344CB8AC3E}">
        <p14:creationId xmlns:p14="http://schemas.microsoft.com/office/powerpoint/2010/main" val="426511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section the focus is on how participant could be </a:t>
            </a:r>
            <a:r>
              <a:rPr lang="en-AU" u="sng" dirty="0"/>
              <a:t>using</a:t>
            </a:r>
            <a:r>
              <a:rPr lang="en-AU" u="none" dirty="0"/>
              <a:t> the information.</a:t>
            </a:r>
          </a:p>
          <a:p>
            <a:r>
              <a:rPr lang="en-AU" u="none" dirty="0"/>
              <a:t>Key points here is that you might come to the conclusion the tools aren’t telling you enough to worry about. Remember “too good to ignore, not good enough to be sure” (Peter Hayman, SARDI)</a:t>
            </a:r>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36</a:t>
            </a:fld>
            <a:endParaRPr lang="en-US"/>
          </a:p>
        </p:txBody>
      </p:sp>
    </p:spTree>
    <p:extLst>
      <p:ext uri="{BB962C8B-B14F-4D97-AF65-F5344CB8AC3E}">
        <p14:creationId xmlns:p14="http://schemas.microsoft.com/office/powerpoint/2010/main" val="3328508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 your insights from our break-out room in session 2 where we discussed these two questions:</a:t>
            </a:r>
          </a:p>
          <a:p>
            <a:pPr marL="228600" lvl="0"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How could you assist farmers in linking the tool outputs with identifying specific risks or challenges that extreme weather events could mean for them?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What approaches might you use to enable farmers to use the FWFA outputs to support decision making to mitigate extreme events?</a:t>
            </a:r>
            <a:r>
              <a:rPr lang="en-AU" sz="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r>
              <a:rPr lang="en-AU" dirty="0"/>
              <a:t>Consider a three-stage approach:</a:t>
            </a:r>
          </a:p>
          <a:p>
            <a:pPr marL="228600" indent="-228600">
              <a:buAutoNum type="arabicPeriod"/>
            </a:pPr>
            <a:r>
              <a:rPr lang="en-AU" dirty="0"/>
              <a:t>What are the risks and challenges to your business, associated with extreme weather events?</a:t>
            </a:r>
          </a:p>
          <a:p>
            <a:pPr marL="228600" indent="-228600">
              <a:buAutoNum type="arabicPeriod"/>
            </a:pPr>
            <a:r>
              <a:rPr lang="en-AU" dirty="0"/>
              <a:t>What decisions do you have to make in case of such extreme weather event?</a:t>
            </a:r>
          </a:p>
          <a:p>
            <a:pPr marL="228600" indent="-228600">
              <a:buAutoNum type="arabicPeriod"/>
            </a:pPr>
            <a:r>
              <a:rPr lang="en-AU" dirty="0"/>
              <a:t>How can these tools help in your decision making?</a:t>
            </a:r>
          </a:p>
          <a:p>
            <a:pPr marL="0" indent="0">
              <a:buNone/>
            </a:pPr>
            <a:endParaRPr lang="en-AU" dirty="0"/>
          </a:p>
          <a:p>
            <a:pPr marL="0" indent="0">
              <a:buNone/>
            </a:pPr>
            <a:r>
              <a:rPr lang="en-AU" dirty="0"/>
              <a:t>TIP: participants might tend to start talking </a:t>
            </a:r>
            <a:r>
              <a:rPr lang="en-AU" i="1" dirty="0"/>
              <a:t>operational</a:t>
            </a:r>
            <a:r>
              <a:rPr lang="en-AU" i="0" dirty="0"/>
              <a:t> rather than </a:t>
            </a:r>
            <a:r>
              <a:rPr lang="en-AU" i="1" dirty="0"/>
              <a:t>tactical</a:t>
            </a:r>
            <a:r>
              <a:rPr lang="en-AU" i="0" dirty="0"/>
              <a:t>. As deliverer you want to try and keep the conversation at tactical level to prevent going off on a tangent about methods and preferred farming practices.</a:t>
            </a:r>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37</a:t>
            </a:fld>
            <a:endParaRPr lang="en-US"/>
          </a:p>
        </p:txBody>
      </p:sp>
    </p:spTree>
    <p:extLst>
      <p:ext uri="{BB962C8B-B14F-4D97-AF65-F5344CB8AC3E}">
        <p14:creationId xmlns:p14="http://schemas.microsoft.com/office/powerpoint/2010/main" val="3084486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Consider using information out of chapter 3 to help you tailor this section to the industry you’re delivering to.</a:t>
            </a:r>
          </a:p>
          <a:p>
            <a:r>
              <a:rPr lang="en-AU" dirty="0"/>
              <a:t>Consider using our tips for delivery and other workshop-delivery-information in chapter 5.</a:t>
            </a:r>
          </a:p>
        </p:txBody>
      </p:sp>
      <p:sp>
        <p:nvSpPr>
          <p:cNvPr id="4" name="Slide Number Placeholder 3"/>
          <p:cNvSpPr>
            <a:spLocks noGrp="1"/>
          </p:cNvSpPr>
          <p:nvPr>
            <p:ph type="sldNum" sz="quarter" idx="5"/>
          </p:nvPr>
        </p:nvSpPr>
        <p:spPr/>
        <p:txBody>
          <a:bodyPr/>
          <a:lstStyle/>
          <a:p>
            <a:fld id="{2B15A69F-4D6E-6A41-9791-A1343124DB09}" type="slidenum">
              <a:rPr lang="en-US" smtClean="0"/>
              <a:t>38</a:t>
            </a:fld>
            <a:endParaRPr lang="en-US"/>
          </a:p>
        </p:txBody>
      </p:sp>
    </p:spTree>
    <p:extLst>
      <p:ext uri="{BB962C8B-B14F-4D97-AF65-F5344CB8AC3E}">
        <p14:creationId xmlns:p14="http://schemas.microsoft.com/office/powerpoint/2010/main" val="743187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Feel free to use your own evaluation methods to gather feedback and improve your workshop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Any feedback on the tool functionality itself? Please pass it on to </a:t>
            </a:r>
            <a:r>
              <a:rPr lang="en-AU"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agriculture@bom.gov.au</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40</a:t>
            </a:fld>
            <a:endParaRPr lang="en-US"/>
          </a:p>
        </p:txBody>
      </p:sp>
    </p:spTree>
    <p:extLst>
      <p:ext uri="{BB962C8B-B14F-4D97-AF65-F5344CB8AC3E}">
        <p14:creationId xmlns:p14="http://schemas.microsoft.com/office/powerpoint/2010/main" val="2827336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41</a:t>
            </a:fld>
            <a:endParaRPr lang="en-US"/>
          </a:p>
        </p:txBody>
      </p:sp>
    </p:spTree>
    <p:extLst>
      <p:ext uri="{BB962C8B-B14F-4D97-AF65-F5344CB8AC3E}">
        <p14:creationId xmlns:p14="http://schemas.microsoft.com/office/powerpoint/2010/main" val="320390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3</a:t>
            </a:fld>
            <a:endParaRPr lang="en-US"/>
          </a:p>
        </p:txBody>
      </p:sp>
    </p:spTree>
    <p:extLst>
      <p:ext uri="{BB962C8B-B14F-4D97-AF65-F5344CB8AC3E}">
        <p14:creationId xmlns:p14="http://schemas.microsoft.com/office/powerpoint/2010/main" val="201505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2B15A69F-4D6E-6A41-9791-A1343124DB09}" type="slidenum">
              <a:rPr lang="en-US" smtClean="0"/>
              <a:t>4</a:t>
            </a:fld>
            <a:endParaRPr lang="en-US"/>
          </a:p>
        </p:txBody>
      </p:sp>
    </p:spTree>
    <p:extLst>
      <p:ext uri="{BB962C8B-B14F-4D97-AF65-F5344CB8AC3E}">
        <p14:creationId xmlns:p14="http://schemas.microsoft.com/office/powerpoint/2010/main" val="163980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2B15A69F-4D6E-6A41-9791-A1343124DB09}" type="slidenum">
              <a:rPr lang="en-US" smtClean="0"/>
              <a:t>6</a:t>
            </a:fld>
            <a:endParaRPr lang="en-US"/>
          </a:p>
        </p:txBody>
      </p:sp>
    </p:spTree>
    <p:extLst>
      <p:ext uri="{BB962C8B-B14F-4D97-AF65-F5344CB8AC3E}">
        <p14:creationId xmlns:p14="http://schemas.microsoft.com/office/powerpoint/2010/main" val="274780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u="sng" dirty="0"/>
          </a:p>
        </p:txBody>
      </p:sp>
      <p:sp>
        <p:nvSpPr>
          <p:cNvPr id="4" name="Slide Number Placeholder 3"/>
          <p:cNvSpPr>
            <a:spLocks noGrp="1"/>
          </p:cNvSpPr>
          <p:nvPr>
            <p:ph type="sldNum" sz="quarter" idx="5"/>
          </p:nvPr>
        </p:nvSpPr>
        <p:spPr/>
        <p:txBody>
          <a:bodyPr/>
          <a:lstStyle/>
          <a:p>
            <a:fld id="{2B15A69F-4D6E-6A41-9791-A1343124DB09}" type="slidenum">
              <a:rPr lang="en-US" smtClean="0"/>
              <a:t>8</a:t>
            </a:fld>
            <a:endParaRPr lang="en-US"/>
          </a:p>
        </p:txBody>
      </p:sp>
    </p:spTree>
    <p:extLst>
      <p:ext uri="{BB962C8B-B14F-4D97-AF65-F5344CB8AC3E}">
        <p14:creationId xmlns:p14="http://schemas.microsoft.com/office/powerpoint/2010/main" val="210495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u="sng" dirty="0"/>
          </a:p>
        </p:txBody>
      </p:sp>
      <p:sp>
        <p:nvSpPr>
          <p:cNvPr id="4" name="Slide Number Placeholder 3"/>
          <p:cNvSpPr>
            <a:spLocks noGrp="1"/>
          </p:cNvSpPr>
          <p:nvPr>
            <p:ph type="sldNum" sz="quarter" idx="5"/>
          </p:nvPr>
        </p:nvSpPr>
        <p:spPr/>
        <p:txBody>
          <a:bodyPr/>
          <a:lstStyle/>
          <a:p>
            <a:fld id="{2B15A69F-4D6E-6A41-9791-A1343124DB09}" type="slidenum">
              <a:rPr lang="en-US" smtClean="0"/>
              <a:t>9</a:t>
            </a:fld>
            <a:endParaRPr lang="en-US"/>
          </a:p>
        </p:txBody>
      </p:sp>
    </p:spTree>
    <p:extLst>
      <p:ext uri="{BB962C8B-B14F-4D97-AF65-F5344CB8AC3E}">
        <p14:creationId xmlns:p14="http://schemas.microsoft.com/office/powerpoint/2010/main" val="413152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climate drivers influence Australia’s climate and weather outcomes. The Climate Kelpies website talks about these drivers as Climate Dogs. The climate drivers work together to drive the weather we deal with. They might not always play the game, which is how we end up with our extremes.</a:t>
            </a:r>
          </a:p>
          <a:p>
            <a:r>
              <a:rPr lang="en-AU" dirty="0"/>
              <a:t>Note: climate drivers is not the focus of the workshop. If participants are interested, additional resources are available</a:t>
            </a:r>
          </a:p>
          <a:p>
            <a:endParaRPr lang="en-AU" dirty="0"/>
          </a:p>
        </p:txBody>
      </p:sp>
      <p:sp>
        <p:nvSpPr>
          <p:cNvPr id="4" name="Slide Number Placeholder 3"/>
          <p:cNvSpPr>
            <a:spLocks noGrp="1"/>
          </p:cNvSpPr>
          <p:nvPr>
            <p:ph type="sldNum" sz="quarter" idx="5"/>
          </p:nvPr>
        </p:nvSpPr>
        <p:spPr/>
        <p:txBody>
          <a:bodyPr/>
          <a:lstStyle/>
          <a:p>
            <a:fld id="{2B15A69F-4D6E-6A41-9791-A1343124DB09}" type="slidenum">
              <a:rPr lang="en-US" smtClean="0"/>
              <a:t>10</a:t>
            </a:fld>
            <a:endParaRPr lang="en-US"/>
          </a:p>
        </p:txBody>
      </p:sp>
    </p:spTree>
    <p:extLst>
      <p:ext uri="{BB962C8B-B14F-4D97-AF65-F5344CB8AC3E}">
        <p14:creationId xmlns:p14="http://schemas.microsoft.com/office/powerpoint/2010/main" val="301355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Remember you have shared the pre-learning, prompting participants to familiarise themselves with the content. Use the following slides to clarify this information where necessary and summarise the learnings, to ensure it is fresh in the mind (and understood correctly!) when looking at the tools in the next section.</a:t>
            </a:r>
          </a:p>
        </p:txBody>
      </p:sp>
      <p:sp>
        <p:nvSpPr>
          <p:cNvPr id="4" name="Slide Number Placeholder 3"/>
          <p:cNvSpPr>
            <a:spLocks noGrp="1"/>
          </p:cNvSpPr>
          <p:nvPr>
            <p:ph type="sldNum" sz="quarter" idx="5"/>
          </p:nvPr>
        </p:nvSpPr>
        <p:spPr/>
        <p:txBody>
          <a:bodyPr/>
          <a:lstStyle/>
          <a:p>
            <a:fld id="{2B15A69F-4D6E-6A41-9791-A1343124DB09}" type="slidenum">
              <a:rPr lang="en-US" smtClean="0"/>
              <a:t>11</a:t>
            </a:fld>
            <a:endParaRPr lang="en-US"/>
          </a:p>
        </p:txBody>
      </p:sp>
    </p:spTree>
    <p:extLst>
      <p:ext uri="{BB962C8B-B14F-4D97-AF65-F5344CB8AC3E}">
        <p14:creationId xmlns:p14="http://schemas.microsoft.com/office/powerpoint/2010/main" val="222964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0B9-1440-9C4E-4E6B-3AA7DE73AD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A4797A-DB0F-5F2C-4DB0-0822630D5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7EF2044-EF86-64C7-D1D0-39DEF624D4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A185D3-D6DC-47BB-BA40-C35A522C4889}"/>
              </a:ext>
            </a:extLst>
          </p:cNvPr>
          <p:cNvSpPr>
            <a:spLocks noGrp="1"/>
          </p:cNvSpPr>
          <p:nvPr>
            <p:ph type="ftr" sz="quarter" idx="11"/>
          </p:nvPr>
        </p:nvSpPr>
        <p:spPr/>
        <p:txBody>
          <a:bodyPr/>
          <a:lstStyle/>
          <a:p>
            <a:r>
              <a:rPr lang="en-US"/>
              <a:t>Forewarned is Forearmed – forecasting tools for informed decision-making</a:t>
            </a:r>
          </a:p>
        </p:txBody>
      </p:sp>
      <p:sp>
        <p:nvSpPr>
          <p:cNvPr id="6" name="Slide Number Placeholder 5">
            <a:extLst>
              <a:ext uri="{FF2B5EF4-FFF2-40B4-BE49-F238E27FC236}">
                <a16:creationId xmlns:a16="http://schemas.microsoft.com/office/drawing/2014/main" id="{C86DAC5A-42B6-F458-13C3-B9327A70A92E}"/>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1202963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0210-98E7-3AC7-24B1-75444A5ED5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8E3C53-65A1-772C-1313-35C8A91CC82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3AB9B7F-BC1E-3AAF-80F4-DEF2BDF3D7F1}"/>
              </a:ext>
            </a:extLst>
          </p:cNvPr>
          <p:cNvSpPr>
            <a:spLocks noGrp="1"/>
          </p:cNvSpPr>
          <p:nvPr>
            <p:ph type="ftr" sz="quarter" idx="11"/>
          </p:nvPr>
        </p:nvSpPr>
        <p:spPr/>
        <p:txBody>
          <a:bodyPr/>
          <a:lstStyle/>
          <a:p>
            <a:r>
              <a:rPr lang="en-US"/>
              <a:t>Forewarned is Forearmed – forecasting tools for informed decision-making</a:t>
            </a:r>
          </a:p>
        </p:txBody>
      </p:sp>
      <p:sp>
        <p:nvSpPr>
          <p:cNvPr id="5" name="Slide Number Placeholder 4">
            <a:extLst>
              <a:ext uri="{FF2B5EF4-FFF2-40B4-BE49-F238E27FC236}">
                <a16:creationId xmlns:a16="http://schemas.microsoft.com/office/drawing/2014/main" id="{3195E291-03EB-ED9C-3554-DB271BF6E6B2}"/>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200639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1408-8E80-91FE-477D-8E68F61A145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725D806-B963-F5DB-F54C-AF9AA5353DC0}"/>
              </a:ext>
            </a:extLst>
          </p:cNvPr>
          <p:cNvSpPr>
            <a:spLocks noGrp="1"/>
          </p:cNvSpPr>
          <p:nvPr>
            <p:ph type="ftr" sz="quarter" idx="11"/>
          </p:nvPr>
        </p:nvSpPr>
        <p:spPr/>
        <p:txBody>
          <a:bodyPr/>
          <a:lstStyle/>
          <a:p>
            <a:r>
              <a:rPr lang="en-US"/>
              <a:t>Forewarned is Forearmed – forecasting tools for informed decision-making</a:t>
            </a:r>
          </a:p>
        </p:txBody>
      </p:sp>
      <p:sp>
        <p:nvSpPr>
          <p:cNvPr id="4" name="Slide Number Placeholder 3">
            <a:extLst>
              <a:ext uri="{FF2B5EF4-FFF2-40B4-BE49-F238E27FC236}">
                <a16:creationId xmlns:a16="http://schemas.microsoft.com/office/drawing/2014/main" id="{F3F6023A-763E-52BD-D777-451CA6A17FB1}"/>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428194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5DA1-F5C4-82DE-43E5-3BF72FDAB4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C691DD-1CA7-F45A-3692-48B68B776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9B0199-30FF-4B3D-D2E3-02DD60686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0A9FF2-9284-8C96-0F67-144FE39B1A4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E9F0DAB-B7B4-41E2-0FCB-198996E82058}"/>
              </a:ext>
            </a:extLst>
          </p:cNvPr>
          <p:cNvSpPr>
            <a:spLocks noGrp="1"/>
          </p:cNvSpPr>
          <p:nvPr>
            <p:ph type="ftr" sz="quarter" idx="11"/>
          </p:nvPr>
        </p:nvSpPr>
        <p:spPr/>
        <p:txBody>
          <a:bodyPr/>
          <a:lstStyle/>
          <a:p>
            <a:r>
              <a:rPr lang="en-US"/>
              <a:t>Forewarned is Forearmed – forecasting tools for informed decision-making</a:t>
            </a:r>
          </a:p>
        </p:txBody>
      </p:sp>
      <p:sp>
        <p:nvSpPr>
          <p:cNvPr id="7" name="Slide Number Placeholder 6">
            <a:extLst>
              <a:ext uri="{FF2B5EF4-FFF2-40B4-BE49-F238E27FC236}">
                <a16:creationId xmlns:a16="http://schemas.microsoft.com/office/drawing/2014/main" id="{1292FAD7-C5A7-7A11-0F1D-4C7CECDEA37F}"/>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424748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3BF3-8003-C6BE-DD12-937D38A8CD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4452FA-D38B-1C42-B1E4-78F2D1214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7DD06-32BF-3293-0B26-EE686696B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02556D-38A4-8472-E8C0-1CC4B224C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0E452C3-4F5D-A7E6-0EFA-2F02D02B4E20}"/>
              </a:ext>
            </a:extLst>
          </p:cNvPr>
          <p:cNvSpPr>
            <a:spLocks noGrp="1"/>
          </p:cNvSpPr>
          <p:nvPr>
            <p:ph type="ftr" sz="quarter" idx="11"/>
          </p:nvPr>
        </p:nvSpPr>
        <p:spPr/>
        <p:txBody>
          <a:bodyPr/>
          <a:lstStyle/>
          <a:p>
            <a:r>
              <a:rPr lang="en-US"/>
              <a:t>Forewarned is Forearmed – forecasting tools for informed decision-making</a:t>
            </a:r>
          </a:p>
        </p:txBody>
      </p:sp>
      <p:sp>
        <p:nvSpPr>
          <p:cNvPr id="7" name="Slide Number Placeholder 6">
            <a:extLst>
              <a:ext uri="{FF2B5EF4-FFF2-40B4-BE49-F238E27FC236}">
                <a16:creationId xmlns:a16="http://schemas.microsoft.com/office/drawing/2014/main" id="{E76F283F-ABBC-12AA-723C-F95FCD4B0CB4}"/>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347726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2D1B-9CB7-2622-FD33-163669034A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50D4B2-9948-3D2F-B12C-EDAF3F1D10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1CB5D3-733B-EBF0-00B2-9FF9D3D165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44BC92B-A176-0710-89F0-F56795FFD528}"/>
              </a:ext>
            </a:extLst>
          </p:cNvPr>
          <p:cNvSpPr>
            <a:spLocks noGrp="1"/>
          </p:cNvSpPr>
          <p:nvPr>
            <p:ph type="ftr" sz="quarter" idx="11"/>
          </p:nvPr>
        </p:nvSpPr>
        <p:spPr/>
        <p:txBody>
          <a:bodyPr/>
          <a:lstStyle/>
          <a:p>
            <a:r>
              <a:rPr lang="en-US"/>
              <a:t>Forewarned is Forearmed – forecasting tools for informed decision-making</a:t>
            </a:r>
          </a:p>
        </p:txBody>
      </p:sp>
      <p:sp>
        <p:nvSpPr>
          <p:cNvPr id="6" name="Slide Number Placeholder 5">
            <a:extLst>
              <a:ext uri="{FF2B5EF4-FFF2-40B4-BE49-F238E27FC236}">
                <a16:creationId xmlns:a16="http://schemas.microsoft.com/office/drawing/2014/main" id="{B06CCEDE-5122-8BC4-F7FE-7A2DB96D22DF}"/>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4051315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F803D-6B33-D1AE-1381-7380B745927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412748-6C36-6F09-5EAA-5EEE3D3767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F5DFA0-1FBD-29EC-9AD8-2267B9D20A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D4D7B4-FB99-2ACB-C175-958625BFFBDA}"/>
              </a:ext>
            </a:extLst>
          </p:cNvPr>
          <p:cNvSpPr>
            <a:spLocks noGrp="1"/>
          </p:cNvSpPr>
          <p:nvPr>
            <p:ph type="ftr" sz="quarter" idx="11"/>
          </p:nvPr>
        </p:nvSpPr>
        <p:spPr/>
        <p:txBody>
          <a:bodyPr/>
          <a:lstStyle/>
          <a:p>
            <a:r>
              <a:rPr lang="en-US"/>
              <a:t>Forewarned is Forearmed – forecasting tools for informed decision-making</a:t>
            </a:r>
          </a:p>
        </p:txBody>
      </p:sp>
      <p:sp>
        <p:nvSpPr>
          <p:cNvPr id="6" name="Slide Number Placeholder 5">
            <a:extLst>
              <a:ext uri="{FF2B5EF4-FFF2-40B4-BE49-F238E27FC236}">
                <a16:creationId xmlns:a16="http://schemas.microsoft.com/office/drawing/2014/main" id="{6436FA50-5E0A-0295-A8DF-18D895BE986A}"/>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129185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1EC3-B610-4617-0F93-885AE603E624}"/>
              </a:ext>
            </a:extLst>
          </p:cNvPr>
          <p:cNvSpPr>
            <a:spLocks noGrp="1"/>
          </p:cNvSpPr>
          <p:nvPr>
            <p:ph type="title"/>
          </p:nvPr>
        </p:nvSpPr>
        <p:spPr>
          <a:xfrm>
            <a:off x="334961" y="333374"/>
            <a:ext cx="11522076" cy="1199707"/>
          </a:xfrm>
        </p:spPr>
        <p:txBody>
          <a:bodyPr lIns="0" tIns="0" rIns="0" bIns="0" anchor="b" anchorCtr="0">
            <a:normAutofit/>
          </a:bodyPr>
          <a:lstStyle>
            <a:lvl1pPr>
              <a:defRPr sz="4000" b="1">
                <a:solidFill>
                  <a:srgbClr val="FDB714"/>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E3E707-D2D9-C684-0B9E-C1AEEC5117EF}"/>
              </a:ext>
            </a:extLst>
          </p:cNvPr>
          <p:cNvSpPr>
            <a:spLocks noGrp="1"/>
          </p:cNvSpPr>
          <p:nvPr>
            <p:ph idx="1"/>
          </p:nvPr>
        </p:nvSpPr>
        <p:spPr>
          <a:xfrm>
            <a:off x="334963" y="1825625"/>
            <a:ext cx="11522074" cy="4230618"/>
          </a:xfrm>
        </p:spPr>
        <p:txBody>
          <a:bodyPr lIns="0" tIns="0" rIns="0" bIns="0">
            <a:noAutofit/>
          </a:bodyPr>
          <a:lstStyle>
            <a:lvl1pPr>
              <a:buClr>
                <a:srgbClr val="FDB714"/>
              </a:buClr>
              <a:defRPr>
                <a:solidFill>
                  <a:srgbClr val="4B4F54"/>
                </a:solidFill>
              </a:defRPr>
            </a:lvl1pPr>
            <a:lvl2pPr>
              <a:buClr>
                <a:srgbClr val="FDB714"/>
              </a:buClr>
              <a:defRPr>
                <a:solidFill>
                  <a:srgbClr val="4B4F54"/>
                </a:solidFill>
              </a:defRPr>
            </a:lvl2pPr>
            <a:lvl3pPr>
              <a:buClr>
                <a:srgbClr val="FDB714"/>
              </a:buClr>
              <a:defRPr>
                <a:solidFill>
                  <a:srgbClr val="4B4F54"/>
                </a:solidFill>
              </a:defRPr>
            </a:lvl3pPr>
            <a:lvl4pPr>
              <a:buClr>
                <a:srgbClr val="FDB714"/>
              </a:buClr>
              <a:defRPr>
                <a:solidFill>
                  <a:srgbClr val="4B4F54"/>
                </a:solidFill>
              </a:defRPr>
            </a:lvl4pPr>
            <a:lvl5pPr>
              <a:buClr>
                <a:srgbClr val="FDB714"/>
              </a:buClr>
              <a:defRPr>
                <a:solidFill>
                  <a:srgbClr val="4B4F54"/>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1C03B5A-821E-49A5-502C-5DF1DCF1CF37}"/>
              </a:ext>
            </a:extLst>
          </p:cNvPr>
          <p:cNvSpPr>
            <a:spLocks noGrp="1"/>
          </p:cNvSpPr>
          <p:nvPr>
            <p:ph type="ftr" sz="quarter" idx="11"/>
          </p:nvPr>
        </p:nvSpPr>
        <p:spPr>
          <a:xfrm>
            <a:off x="1728310" y="6405984"/>
            <a:ext cx="4661211" cy="208195"/>
          </a:xfrm>
        </p:spPr>
        <p:txBody>
          <a:bodyPr lIns="0" tIns="0" rIns="0" bIns="0" anchor="b" anchorCtr="0"/>
          <a:lstStyle>
            <a:lvl1pPr algn="l">
              <a:defRPr/>
            </a:lvl1pPr>
          </a:lstStyle>
          <a:p>
            <a:r>
              <a:rPr lang="en-US" b="1"/>
              <a:t>Forewarned is Forearmed </a:t>
            </a:r>
            <a:r>
              <a:rPr lang="en-US"/>
              <a:t>– </a:t>
            </a:r>
            <a:r>
              <a:rPr lang="en-US" i="1"/>
              <a:t>forecasting tools for informed decision-making</a:t>
            </a:r>
          </a:p>
        </p:txBody>
      </p:sp>
      <p:sp>
        <p:nvSpPr>
          <p:cNvPr id="8" name="Oval 7">
            <a:extLst>
              <a:ext uri="{FF2B5EF4-FFF2-40B4-BE49-F238E27FC236}">
                <a16:creationId xmlns:a16="http://schemas.microsoft.com/office/drawing/2014/main" id="{F55B0E63-72B7-FC12-FFAF-8F9567DE25E7}"/>
              </a:ext>
            </a:extLst>
          </p:cNvPr>
          <p:cNvSpPr/>
          <p:nvPr userDrawn="1"/>
        </p:nvSpPr>
        <p:spPr>
          <a:xfrm>
            <a:off x="11469882" y="6224993"/>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43AD8E9-25F0-8BFC-F591-2B0229373A84}"/>
              </a:ext>
            </a:extLst>
          </p:cNvPr>
          <p:cNvSpPr>
            <a:spLocks noGrp="1"/>
          </p:cNvSpPr>
          <p:nvPr>
            <p:ph type="sldNum" sz="quarter" idx="12"/>
          </p:nvPr>
        </p:nvSpPr>
        <p:spPr>
          <a:xfrm>
            <a:off x="11464065" y="6224993"/>
            <a:ext cx="394007" cy="401442"/>
          </a:xfrm>
        </p:spPr>
        <p:txBody>
          <a:bodyPr/>
          <a:lstStyle>
            <a:lvl1pPr algn="ctr">
              <a:defRPr b="1">
                <a:solidFill>
                  <a:schemeClr val="tx1">
                    <a:lumMod val="75000"/>
                    <a:lumOff val="25000"/>
                  </a:schemeClr>
                </a:solidFill>
              </a:defRPr>
            </a:lvl1pPr>
          </a:lstStyle>
          <a:p>
            <a:fld id="{D07AAD80-4D8D-8346-9B38-9B0F03191453}" type="slidenum">
              <a:rPr lang="en-US" smtClean="0"/>
              <a:pPr/>
              <a:t>‹#›</a:t>
            </a:fld>
            <a:endParaRPr lang="en-US"/>
          </a:p>
        </p:txBody>
      </p:sp>
      <p:pic>
        <p:nvPicPr>
          <p:cNvPr id="10" name="Picture 9">
            <a:extLst>
              <a:ext uri="{FF2B5EF4-FFF2-40B4-BE49-F238E27FC236}">
                <a16:creationId xmlns:a16="http://schemas.microsoft.com/office/drawing/2014/main" id="{CDF2B145-C859-90E5-F5D8-B0A295D534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6375933"/>
            <a:ext cx="1243693" cy="208195"/>
          </a:xfrm>
          <a:prstGeom prst="rect">
            <a:avLst/>
          </a:prstGeom>
        </p:spPr>
      </p:pic>
    </p:spTree>
    <p:extLst>
      <p:ext uri="{BB962C8B-B14F-4D97-AF65-F5344CB8AC3E}">
        <p14:creationId xmlns:p14="http://schemas.microsoft.com/office/powerpoint/2010/main" val="38939517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55B0E63-72B7-FC12-FFAF-8F9567DE25E7}"/>
              </a:ext>
            </a:extLst>
          </p:cNvPr>
          <p:cNvSpPr/>
          <p:nvPr userDrawn="1"/>
        </p:nvSpPr>
        <p:spPr>
          <a:xfrm>
            <a:off x="11459756" y="6224993"/>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43AD8E9-25F0-8BFC-F591-2B0229373A84}"/>
              </a:ext>
            </a:extLst>
          </p:cNvPr>
          <p:cNvSpPr>
            <a:spLocks noGrp="1"/>
          </p:cNvSpPr>
          <p:nvPr>
            <p:ph type="sldNum" sz="quarter" idx="12"/>
          </p:nvPr>
        </p:nvSpPr>
        <p:spPr>
          <a:xfrm>
            <a:off x="11453939" y="6224993"/>
            <a:ext cx="394007" cy="401442"/>
          </a:xfrm>
        </p:spPr>
        <p:txBody>
          <a:bodyPr/>
          <a:lstStyle>
            <a:lvl1pPr algn="ctr">
              <a:defRPr b="1">
                <a:solidFill>
                  <a:schemeClr val="tx1">
                    <a:lumMod val="75000"/>
                    <a:lumOff val="25000"/>
                  </a:schemeClr>
                </a:solidFill>
              </a:defRPr>
            </a:lvl1pPr>
          </a:lstStyle>
          <a:p>
            <a:fld id="{D07AAD80-4D8D-8346-9B38-9B0F03191453}" type="slidenum">
              <a:rPr lang="en-US" smtClean="0"/>
              <a:pPr/>
              <a:t>‹#›</a:t>
            </a:fld>
            <a:endParaRPr lang="en-US"/>
          </a:p>
        </p:txBody>
      </p:sp>
      <p:pic>
        <p:nvPicPr>
          <p:cNvPr id="12" name="Picture 11">
            <a:extLst>
              <a:ext uri="{FF2B5EF4-FFF2-40B4-BE49-F238E27FC236}">
                <a16:creationId xmlns:a16="http://schemas.microsoft.com/office/drawing/2014/main" id="{08C611D5-1E1D-8844-80A8-85B65AC44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6375328"/>
            <a:ext cx="1247305" cy="208800"/>
          </a:xfrm>
          <a:prstGeom prst="rect">
            <a:avLst/>
          </a:prstGeom>
        </p:spPr>
      </p:pic>
      <p:sp>
        <p:nvSpPr>
          <p:cNvPr id="13" name="Footer Placeholder 4">
            <a:extLst>
              <a:ext uri="{FF2B5EF4-FFF2-40B4-BE49-F238E27FC236}">
                <a16:creationId xmlns:a16="http://schemas.microsoft.com/office/drawing/2014/main" id="{474EFE01-E3C3-7689-15BE-BE806F1E7501}"/>
              </a:ext>
            </a:extLst>
          </p:cNvPr>
          <p:cNvSpPr>
            <a:spLocks noGrp="1"/>
          </p:cNvSpPr>
          <p:nvPr>
            <p:ph type="ftr" sz="quarter" idx="11"/>
          </p:nvPr>
        </p:nvSpPr>
        <p:spPr>
          <a:xfrm>
            <a:off x="1728310" y="6405984"/>
            <a:ext cx="4661211" cy="208195"/>
          </a:xfrm>
        </p:spPr>
        <p:txBody>
          <a:bodyPr lIns="0" tIns="0" rIns="0" bIns="0" anchor="b" anchorCtr="0"/>
          <a:lstStyle>
            <a:lvl1pPr algn="l">
              <a:defRPr/>
            </a:lvl1pPr>
          </a:lstStyle>
          <a:p>
            <a:r>
              <a:rPr lang="en-US" b="1"/>
              <a:t>Forewarned is Forearmed </a:t>
            </a:r>
            <a:r>
              <a:rPr lang="en-US"/>
              <a:t>– </a:t>
            </a:r>
            <a:r>
              <a:rPr lang="en-US" i="1"/>
              <a:t>forecasting tools for informed decision-making</a:t>
            </a:r>
          </a:p>
        </p:txBody>
      </p:sp>
      <p:sp>
        <p:nvSpPr>
          <p:cNvPr id="14" name="Title 1">
            <a:extLst>
              <a:ext uri="{FF2B5EF4-FFF2-40B4-BE49-F238E27FC236}">
                <a16:creationId xmlns:a16="http://schemas.microsoft.com/office/drawing/2014/main" id="{FBE6D428-CC58-75A0-4717-7A9341D582A5}"/>
              </a:ext>
            </a:extLst>
          </p:cNvPr>
          <p:cNvSpPr>
            <a:spLocks noGrp="1"/>
          </p:cNvSpPr>
          <p:nvPr>
            <p:ph type="title"/>
          </p:nvPr>
        </p:nvSpPr>
        <p:spPr>
          <a:xfrm>
            <a:off x="334961" y="333374"/>
            <a:ext cx="11522076" cy="1199707"/>
          </a:xfrm>
        </p:spPr>
        <p:txBody>
          <a:bodyPr lIns="0" tIns="0" rIns="0" bIns="0" anchor="b" anchorCtr="0">
            <a:normAutofit/>
          </a:bodyPr>
          <a:lstStyle>
            <a:lvl1pPr>
              <a:defRPr sz="4000" b="1">
                <a:solidFill>
                  <a:srgbClr val="FDB714"/>
                </a:solidFill>
                <a:latin typeface="+mn-lt"/>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02B89DCE-5FC6-DF2A-FAAA-9F4D4C7643B4}"/>
              </a:ext>
            </a:extLst>
          </p:cNvPr>
          <p:cNvSpPr>
            <a:spLocks noGrp="1"/>
          </p:cNvSpPr>
          <p:nvPr>
            <p:ph idx="1"/>
          </p:nvPr>
        </p:nvSpPr>
        <p:spPr>
          <a:xfrm>
            <a:off x="334963" y="1825625"/>
            <a:ext cx="11522074" cy="4230618"/>
          </a:xfrm>
        </p:spPr>
        <p:txBody>
          <a:bodyPr lIns="0" tIns="0" rIns="0" bIns="0">
            <a:noAutofit/>
          </a:bodyPr>
          <a:lstStyle>
            <a:lvl1pPr>
              <a:buClr>
                <a:srgbClr val="FDB714"/>
              </a:buClr>
              <a:defRPr>
                <a:solidFill>
                  <a:schemeClr val="bg1"/>
                </a:solidFill>
              </a:defRPr>
            </a:lvl1pPr>
            <a:lvl2pPr>
              <a:buClr>
                <a:srgbClr val="FDB714"/>
              </a:buClr>
              <a:defRPr>
                <a:solidFill>
                  <a:schemeClr val="bg1"/>
                </a:solidFill>
              </a:defRPr>
            </a:lvl2pPr>
            <a:lvl3pPr>
              <a:buClr>
                <a:srgbClr val="FDB714"/>
              </a:buClr>
              <a:defRPr>
                <a:solidFill>
                  <a:schemeClr val="bg1"/>
                </a:solidFill>
              </a:defRPr>
            </a:lvl3pPr>
            <a:lvl4pPr>
              <a:buClr>
                <a:srgbClr val="FDB714"/>
              </a:buClr>
              <a:defRPr>
                <a:solidFill>
                  <a:schemeClr val="bg1"/>
                </a:solidFill>
              </a:defRPr>
            </a:lvl4pPr>
            <a:lvl5pPr>
              <a:buClr>
                <a:srgbClr val="FDB714"/>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54401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1EC3-B610-4617-0F93-885AE603E624}"/>
              </a:ext>
            </a:extLst>
          </p:cNvPr>
          <p:cNvSpPr>
            <a:spLocks noGrp="1"/>
          </p:cNvSpPr>
          <p:nvPr>
            <p:ph type="title"/>
          </p:nvPr>
        </p:nvSpPr>
        <p:spPr>
          <a:xfrm>
            <a:off x="334961" y="333374"/>
            <a:ext cx="11522076" cy="1199707"/>
          </a:xfrm>
        </p:spPr>
        <p:txBody>
          <a:bodyPr lIns="0" tIns="0" rIns="0" bIns="0" anchor="b" anchorCtr="0">
            <a:normAutofit/>
          </a:bodyPr>
          <a:lstStyle>
            <a:lvl1pPr>
              <a:defRPr sz="4000" b="1">
                <a:solidFill>
                  <a:srgbClr val="FDB714"/>
                </a:solidFill>
                <a:latin typeface="+mn-lt"/>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F1C03B5A-821E-49A5-502C-5DF1DCF1CF37}"/>
              </a:ext>
            </a:extLst>
          </p:cNvPr>
          <p:cNvSpPr>
            <a:spLocks noGrp="1"/>
          </p:cNvSpPr>
          <p:nvPr>
            <p:ph type="ftr" sz="quarter" idx="11"/>
          </p:nvPr>
        </p:nvSpPr>
        <p:spPr>
          <a:xfrm>
            <a:off x="1728310" y="6405984"/>
            <a:ext cx="4661211" cy="208195"/>
          </a:xfrm>
        </p:spPr>
        <p:txBody>
          <a:bodyPr lIns="0" tIns="0" rIns="0" bIns="0" anchor="b" anchorCtr="0"/>
          <a:lstStyle>
            <a:lvl1pPr algn="l">
              <a:defRPr/>
            </a:lvl1pPr>
          </a:lstStyle>
          <a:p>
            <a:r>
              <a:rPr lang="en-US" b="1"/>
              <a:t>Forewarned is Forearmed </a:t>
            </a:r>
            <a:r>
              <a:rPr lang="en-US"/>
              <a:t>– </a:t>
            </a:r>
            <a:r>
              <a:rPr lang="en-US" i="1"/>
              <a:t>forecasting tools for informed decision-making</a:t>
            </a:r>
          </a:p>
        </p:txBody>
      </p:sp>
      <p:sp>
        <p:nvSpPr>
          <p:cNvPr id="8" name="Oval 7">
            <a:extLst>
              <a:ext uri="{FF2B5EF4-FFF2-40B4-BE49-F238E27FC236}">
                <a16:creationId xmlns:a16="http://schemas.microsoft.com/office/drawing/2014/main" id="{F55B0E63-72B7-FC12-FFAF-8F9567DE25E7}"/>
              </a:ext>
            </a:extLst>
          </p:cNvPr>
          <p:cNvSpPr/>
          <p:nvPr userDrawn="1"/>
        </p:nvSpPr>
        <p:spPr>
          <a:xfrm>
            <a:off x="11469882" y="6224993"/>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43AD8E9-25F0-8BFC-F591-2B0229373A84}"/>
              </a:ext>
            </a:extLst>
          </p:cNvPr>
          <p:cNvSpPr>
            <a:spLocks noGrp="1"/>
          </p:cNvSpPr>
          <p:nvPr>
            <p:ph type="sldNum" sz="quarter" idx="12"/>
          </p:nvPr>
        </p:nvSpPr>
        <p:spPr>
          <a:xfrm>
            <a:off x="11464065" y="6224993"/>
            <a:ext cx="394007" cy="401442"/>
          </a:xfrm>
        </p:spPr>
        <p:txBody>
          <a:bodyPr/>
          <a:lstStyle>
            <a:lvl1pPr algn="ctr">
              <a:defRPr b="1">
                <a:solidFill>
                  <a:schemeClr val="tx1">
                    <a:lumMod val="75000"/>
                    <a:lumOff val="25000"/>
                  </a:schemeClr>
                </a:solidFill>
              </a:defRPr>
            </a:lvl1pPr>
          </a:lstStyle>
          <a:p>
            <a:fld id="{D07AAD80-4D8D-8346-9B38-9B0F03191453}" type="slidenum">
              <a:rPr lang="en-US" smtClean="0"/>
              <a:pPr/>
              <a:t>‹#›</a:t>
            </a:fld>
            <a:endParaRPr lang="en-US"/>
          </a:p>
        </p:txBody>
      </p:sp>
      <p:pic>
        <p:nvPicPr>
          <p:cNvPr id="10" name="Picture 9">
            <a:extLst>
              <a:ext uri="{FF2B5EF4-FFF2-40B4-BE49-F238E27FC236}">
                <a16:creationId xmlns:a16="http://schemas.microsoft.com/office/drawing/2014/main" id="{CDF2B145-C859-90E5-F5D8-B0A295D534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6375933"/>
            <a:ext cx="1243693" cy="208195"/>
          </a:xfrm>
          <a:prstGeom prst="rect">
            <a:avLst/>
          </a:prstGeom>
        </p:spPr>
      </p:pic>
    </p:spTree>
    <p:extLst>
      <p:ext uri="{BB962C8B-B14F-4D97-AF65-F5344CB8AC3E}">
        <p14:creationId xmlns:p14="http://schemas.microsoft.com/office/powerpoint/2010/main" val="785681750"/>
      </p:ext>
    </p:extLst>
  </p:cSld>
  <p:clrMapOvr>
    <a:masterClrMapping/>
  </p:clrMapOvr>
  <p:extLst>
    <p:ext uri="{DCECCB84-F9BA-43D5-87BE-67443E8EF086}">
      <p15:sldGuideLst xmlns:p15="http://schemas.microsoft.com/office/powerpoint/2012/main">
        <p15:guide id="1" pos="211" userDrawn="1">
          <p15:clr>
            <a:srgbClr val="FBAE40"/>
          </p15:clr>
        </p15:guide>
        <p15:guide id="2" pos="7469" userDrawn="1">
          <p15:clr>
            <a:srgbClr val="FBAE40"/>
          </p15:clr>
        </p15:guide>
        <p15:guide id="3" orient="horz" pos="1139" userDrawn="1">
          <p15:clr>
            <a:srgbClr val="FBAE40"/>
          </p15:clr>
        </p15:guide>
        <p15:guide id="4" orient="horz" pos="3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D4244B5-A17B-E417-928B-552211902A1B}"/>
              </a:ext>
            </a:extLst>
          </p:cNvPr>
          <p:cNvSpPr/>
          <p:nvPr userDrawn="1"/>
        </p:nvSpPr>
        <p:spPr>
          <a:xfrm>
            <a:off x="11459756" y="6224993"/>
            <a:ext cx="401442" cy="401442"/>
          </a:xfrm>
          <a:prstGeom prst="ellipse">
            <a:avLst/>
          </a:prstGeom>
          <a:solidFill>
            <a:srgbClr val="3BB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F186682A-0667-6AF2-DE1A-5071B2EBE5E7}"/>
              </a:ext>
            </a:extLst>
          </p:cNvPr>
          <p:cNvSpPr>
            <a:spLocks noGrp="1"/>
          </p:cNvSpPr>
          <p:nvPr>
            <p:ph type="sldNum" sz="quarter" idx="12"/>
          </p:nvPr>
        </p:nvSpPr>
        <p:spPr>
          <a:xfrm>
            <a:off x="11453939" y="6224993"/>
            <a:ext cx="394007" cy="401442"/>
          </a:xfrm>
        </p:spPr>
        <p:txBody>
          <a:bodyPr/>
          <a:lstStyle>
            <a:lvl1pPr algn="ctr">
              <a:defRPr b="1">
                <a:solidFill>
                  <a:schemeClr val="bg1"/>
                </a:solidFill>
              </a:defRPr>
            </a:lvl1pPr>
          </a:lstStyle>
          <a:p>
            <a:fld id="{D07AAD80-4D8D-8346-9B38-9B0F03191453}" type="slidenum">
              <a:rPr lang="en-US" smtClean="0"/>
              <a:pPr/>
              <a:t>‹#›</a:t>
            </a:fld>
            <a:endParaRPr lang="en-US"/>
          </a:p>
        </p:txBody>
      </p:sp>
      <p:sp>
        <p:nvSpPr>
          <p:cNvPr id="9" name="Footer Placeholder 4">
            <a:extLst>
              <a:ext uri="{FF2B5EF4-FFF2-40B4-BE49-F238E27FC236}">
                <a16:creationId xmlns:a16="http://schemas.microsoft.com/office/drawing/2014/main" id="{330CB1B1-8166-B8D1-E2D8-76692026B835}"/>
              </a:ext>
            </a:extLst>
          </p:cNvPr>
          <p:cNvSpPr>
            <a:spLocks noGrp="1"/>
          </p:cNvSpPr>
          <p:nvPr>
            <p:ph type="ftr" sz="quarter" idx="11"/>
          </p:nvPr>
        </p:nvSpPr>
        <p:spPr>
          <a:xfrm>
            <a:off x="1728310" y="6405984"/>
            <a:ext cx="4661211" cy="208195"/>
          </a:xfrm>
        </p:spPr>
        <p:txBody>
          <a:bodyPr lIns="0" tIns="0" rIns="0" bIns="0" anchor="b" anchorCtr="0"/>
          <a:lstStyle>
            <a:lvl1pPr algn="l">
              <a:defRPr/>
            </a:lvl1pPr>
          </a:lstStyle>
          <a:p>
            <a:r>
              <a:rPr lang="en-US" b="1"/>
              <a:t>Forewarned is Forearmed </a:t>
            </a:r>
            <a:r>
              <a:rPr lang="en-US"/>
              <a:t>– </a:t>
            </a:r>
            <a:r>
              <a:rPr lang="en-US" i="1"/>
              <a:t>forecasting tools for informed decision-making</a:t>
            </a:r>
          </a:p>
        </p:txBody>
      </p:sp>
      <p:pic>
        <p:nvPicPr>
          <p:cNvPr id="11" name="Picture 10">
            <a:extLst>
              <a:ext uri="{FF2B5EF4-FFF2-40B4-BE49-F238E27FC236}">
                <a16:creationId xmlns:a16="http://schemas.microsoft.com/office/drawing/2014/main" id="{4F7E49AD-CC48-53E8-EDF8-60212F466F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6375933"/>
            <a:ext cx="1243693" cy="208195"/>
          </a:xfrm>
          <a:prstGeom prst="rect">
            <a:avLst/>
          </a:prstGeom>
        </p:spPr>
      </p:pic>
      <p:sp>
        <p:nvSpPr>
          <p:cNvPr id="12" name="Title 1">
            <a:extLst>
              <a:ext uri="{FF2B5EF4-FFF2-40B4-BE49-F238E27FC236}">
                <a16:creationId xmlns:a16="http://schemas.microsoft.com/office/drawing/2014/main" id="{9A60DDC3-C309-37B4-C4A7-15CD15226C76}"/>
              </a:ext>
            </a:extLst>
          </p:cNvPr>
          <p:cNvSpPr>
            <a:spLocks noGrp="1"/>
          </p:cNvSpPr>
          <p:nvPr>
            <p:ph type="title"/>
          </p:nvPr>
        </p:nvSpPr>
        <p:spPr>
          <a:xfrm>
            <a:off x="334961" y="333374"/>
            <a:ext cx="11522076" cy="1199707"/>
          </a:xfrm>
        </p:spPr>
        <p:txBody>
          <a:bodyPr lIns="0" tIns="0" rIns="0" bIns="0" anchor="b" anchorCtr="0">
            <a:normAutofit/>
          </a:bodyPr>
          <a:lstStyle>
            <a:lvl1pPr>
              <a:defRPr sz="4000" b="1">
                <a:solidFill>
                  <a:srgbClr val="3BB0C9"/>
                </a:solidFill>
                <a:latin typeface="+mn-lt"/>
              </a:defRPr>
            </a:lvl1pPr>
          </a:lstStyle>
          <a:p>
            <a:r>
              <a:rPr lang="en-GB"/>
              <a:t>Click to edit Master title style</a:t>
            </a:r>
            <a:endParaRPr lang="en-US"/>
          </a:p>
        </p:txBody>
      </p:sp>
      <p:sp>
        <p:nvSpPr>
          <p:cNvPr id="13" name="Content Placeholder 2">
            <a:extLst>
              <a:ext uri="{FF2B5EF4-FFF2-40B4-BE49-F238E27FC236}">
                <a16:creationId xmlns:a16="http://schemas.microsoft.com/office/drawing/2014/main" id="{40745231-8258-57FD-2ECB-416C780DF88A}"/>
              </a:ext>
            </a:extLst>
          </p:cNvPr>
          <p:cNvSpPr>
            <a:spLocks noGrp="1"/>
          </p:cNvSpPr>
          <p:nvPr>
            <p:ph idx="1"/>
          </p:nvPr>
        </p:nvSpPr>
        <p:spPr>
          <a:xfrm>
            <a:off x="334963" y="1825625"/>
            <a:ext cx="11522074" cy="4230618"/>
          </a:xfrm>
        </p:spPr>
        <p:txBody>
          <a:bodyPr lIns="0" tIns="0" rIns="0" bIns="0">
            <a:noAutofit/>
          </a:bodyPr>
          <a:lstStyle>
            <a:lvl1pPr>
              <a:buClr>
                <a:srgbClr val="3BB0C9"/>
              </a:buClr>
              <a:defRPr>
                <a:solidFill>
                  <a:srgbClr val="4B4F54"/>
                </a:solidFill>
              </a:defRPr>
            </a:lvl1pPr>
            <a:lvl2pPr>
              <a:buClr>
                <a:srgbClr val="3BB0C9"/>
              </a:buClr>
              <a:defRPr>
                <a:solidFill>
                  <a:srgbClr val="4B4F54"/>
                </a:solidFill>
              </a:defRPr>
            </a:lvl2pPr>
            <a:lvl3pPr>
              <a:buClr>
                <a:srgbClr val="3BB0C9"/>
              </a:buClr>
              <a:defRPr>
                <a:solidFill>
                  <a:srgbClr val="4B4F54"/>
                </a:solidFill>
              </a:defRPr>
            </a:lvl3pPr>
            <a:lvl4pPr>
              <a:buClr>
                <a:srgbClr val="3BB0C9"/>
              </a:buClr>
              <a:defRPr>
                <a:solidFill>
                  <a:srgbClr val="4B4F54"/>
                </a:solidFill>
              </a:defRPr>
            </a:lvl4pPr>
            <a:lvl5pPr>
              <a:buClr>
                <a:srgbClr val="3BB0C9"/>
              </a:buClr>
              <a:defRPr>
                <a:solidFill>
                  <a:srgbClr val="4B4F54"/>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208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AFCA63-C91B-8DA5-F18F-DB053AAFB2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6375328"/>
            <a:ext cx="1247305" cy="208800"/>
          </a:xfrm>
          <a:prstGeom prst="rect">
            <a:avLst/>
          </a:prstGeom>
        </p:spPr>
      </p:pic>
      <p:sp>
        <p:nvSpPr>
          <p:cNvPr id="7" name="Oval 6">
            <a:extLst>
              <a:ext uri="{FF2B5EF4-FFF2-40B4-BE49-F238E27FC236}">
                <a16:creationId xmlns:a16="http://schemas.microsoft.com/office/drawing/2014/main" id="{DDABA3CA-3065-0BF7-6485-D80EE528DB53}"/>
              </a:ext>
            </a:extLst>
          </p:cNvPr>
          <p:cNvSpPr/>
          <p:nvPr userDrawn="1"/>
        </p:nvSpPr>
        <p:spPr>
          <a:xfrm>
            <a:off x="11459756" y="6224993"/>
            <a:ext cx="401442" cy="401442"/>
          </a:xfrm>
          <a:prstGeom prst="ellipse">
            <a:avLst/>
          </a:prstGeom>
          <a:solidFill>
            <a:srgbClr val="3BB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1F959A54-CC17-54F8-62C6-ECEF8F743444}"/>
              </a:ext>
            </a:extLst>
          </p:cNvPr>
          <p:cNvSpPr>
            <a:spLocks noGrp="1"/>
          </p:cNvSpPr>
          <p:nvPr>
            <p:ph type="sldNum" sz="quarter" idx="12"/>
          </p:nvPr>
        </p:nvSpPr>
        <p:spPr>
          <a:xfrm>
            <a:off x="11453939" y="6224993"/>
            <a:ext cx="394007" cy="401442"/>
          </a:xfrm>
        </p:spPr>
        <p:txBody>
          <a:bodyPr/>
          <a:lstStyle>
            <a:lvl1pPr algn="ctr">
              <a:defRPr b="1">
                <a:solidFill>
                  <a:schemeClr val="bg1"/>
                </a:solidFill>
              </a:defRPr>
            </a:lvl1pPr>
          </a:lstStyle>
          <a:p>
            <a:fld id="{D07AAD80-4D8D-8346-9B38-9B0F03191453}" type="slidenum">
              <a:rPr lang="en-US" smtClean="0"/>
              <a:pPr/>
              <a:t>‹#›</a:t>
            </a:fld>
            <a:endParaRPr lang="en-US"/>
          </a:p>
        </p:txBody>
      </p:sp>
      <p:sp>
        <p:nvSpPr>
          <p:cNvPr id="11" name="Footer Placeholder 4">
            <a:extLst>
              <a:ext uri="{FF2B5EF4-FFF2-40B4-BE49-F238E27FC236}">
                <a16:creationId xmlns:a16="http://schemas.microsoft.com/office/drawing/2014/main" id="{373DD0A7-B41F-5EDC-634C-0D8156514E5B}"/>
              </a:ext>
            </a:extLst>
          </p:cNvPr>
          <p:cNvSpPr>
            <a:spLocks noGrp="1"/>
          </p:cNvSpPr>
          <p:nvPr>
            <p:ph type="ftr" sz="quarter" idx="11"/>
          </p:nvPr>
        </p:nvSpPr>
        <p:spPr>
          <a:xfrm>
            <a:off x="1728310" y="6405984"/>
            <a:ext cx="4661211" cy="208195"/>
          </a:xfrm>
        </p:spPr>
        <p:txBody>
          <a:bodyPr lIns="0" tIns="0" rIns="0" bIns="0" anchor="b" anchorCtr="0"/>
          <a:lstStyle>
            <a:lvl1pPr algn="l">
              <a:defRPr/>
            </a:lvl1pPr>
          </a:lstStyle>
          <a:p>
            <a:r>
              <a:rPr lang="en-US" b="1"/>
              <a:t>Forewarned is Forearmed </a:t>
            </a:r>
            <a:r>
              <a:rPr lang="en-US"/>
              <a:t>– </a:t>
            </a:r>
            <a:r>
              <a:rPr lang="en-US" i="1"/>
              <a:t>forecasting tools for informed decision-making</a:t>
            </a:r>
          </a:p>
        </p:txBody>
      </p:sp>
      <p:sp>
        <p:nvSpPr>
          <p:cNvPr id="13" name="Title 1">
            <a:extLst>
              <a:ext uri="{FF2B5EF4-FFF2-40B4-BE49-F238E27FC236}">
                <a16:creationId xmlns:a16="http://schemas.microsoft.com/office/drawing/2014/main" id="{093E2DE3-55E5-27A7-C0E3-B1A6C1CFEEDB}"/>
              </a:ext>
            </a:extLst>
          </p:cNvPr>
          <p:cNvSpPr>
            <a:spLocks noGrp="1"/>
          </p:cNvSpPr>
          <p:nvPr>
            <p:ph type="title"/>
          </p:nvPr>
        </p:nvSpPr>
        <p:spPr>
          <a:xfrm>
            <a:off x="334961" y="333374"/>
            <a:ext cx="11522076" cy="1199707"/>
          </a:xfrm>
        </p:spPr>
        <p:txBody>
          <a:bodyPr lIns="0" tIns="0" rIns="0" bIns="0" anchor="b" anchorCtr="0">
            <a:normAutofit/>
          </a:bodyPr>
          <a:lstStyle>
            <a:lvl1pPr>
              <a:defRPr sz="4000" b="1">
                <a:solidFill>
                  <a:srgbClr val="3BB0C9"/>
                </a:solidFill>
                <a:latin typeface="+mn-lt"/>
              </a:defRPr>
            </a:lvl1pPr>
          </a:lstStyle>
          <a:p>
            <a:r>
              <a:rPr lang="en-GB"/>
              <a:t>Click to edit Master title style</a:t>
            </a:r>
            <a:endParaRPr lang="en-US"/>
          </a:p>
        </p:txBody>
      </p:sp>
      <p:sp>
        <p:nvSpPr>
          <p:cNvPr id="14" name="Content Placeholder 2">
            <a:extLst>
              <a:ext uri="{FF2B5EF4-FFF2-40B4-BE49-F238E27FC236}">
                <a16:creationId xmlns:a16="http://schemas.microsoft.com/office/drawing/2014/main" id="{923008C1-B432-3720-D4E8-1EB477C91B12}"/>
              </a:ext>
            </a:extLst>
          </p:cNvPr>
          <p:cNvSpPr>
            <a:spLocks noGrp="1"/>
          </p:cNvSpPr>
          <p:nvPr>
            <p:ph idx="1"/>
          </p:nvPr>
        </p:nvSpPr>
        <p:spPr>
          <a:xfrm>
            <a:off x="334963" y="1825625"/>
            <a:ext cx="11522074" cy="4230618"/>
          </a:xfrm>
        </p:spPr>
        <p:txBody>
          <a:bodyPr lIns="0" tIns="0" rIns="0" bIns="0">
            <a:noAutofit/>
          </a:bodyPr>
          <a:lstStyle>
            <a:lvl1pPr>
              <a:buClr>
                <a:srgbClr val="3BB0C9"/>
              </a:buClr>
              <a:defRPr>
                <a:solidFill>
                  <a:schemeClr val="bg1"/>
                </a:solidFill>
              </a:defRPr>
            </a:lvl1pPr>
            <a:lvl2pPr>
              <a:buClr>
                <a:srgbClr val="3BB0C9"/>
              </a:buClr>
              <a:defRPr>
                <a:solidFill>
                  <a:schemeClr val="bg1"/>
                </a:solidFill>
              </a:defRPr>
            </a:lvl2pPr>
            <a:lvl3pPr>
              <a:buClr>
                <a:srgbClr val="3BB0C9"/>
              </a:buClr>
              <a:defRPr>
                <a:solidFill>
                  <a:schemeClr val="bg1"/>
                </a:solidFill>
              </a:defRPr>
            </a:lvl3pPr>
            <a:lvl4pPr>
              <a:buClr>
                <a:srgbClr val="3BB0C9"/>
              </a:buClr>
              <a:defRPr>
                <a:solidFill>
                  <a:schemeClr val="bg1"/>
                </a:solidFill>
              </a:defRPr>
            </a:lvl4pPr>
            <a:lvl5pPr>
              <a:buClr>
                <a:srgbClr val="3BB0C9"/>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812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1A4F-1E46-F9C1-7DB9-51D27F5D07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47FAFF6-9C4F-C5BB-EF62-7EB65B4BF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5D67F6-09C5-8E9B-B77C-C23AF262A4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AB0C81-D6D8-9011-E639-FBAD8260EA43}"/>
              </a:ext>
            </a:extLst>
          </p:cNvPr>
          <p:cNvSpPr>
            <a:spLocks noGrp="1"/>
          </p:cNvSpPr>
          <p:nvPr>
            <p:ph type="ftr" sz="quarter" idx="11"/>
          </p:nvPr>
        </p:nvSpPr>
        <p:spPr/>
        <p:txBody>
          <a:bodyPr/>
          <a:lstStyle/>
          <a:p>
            <a:r>
              <a:rPr lang="en-US"/>
              <a:t>Forewarned is Forearmed – forecasting tools for informed decision-making</a:t>
            </a:r>
          </a:p>
        </p:txBody>
      </p:sp>
      <p:sp>
        <p:nvSpPr>
          <p:cNvPr id="6" name="Slide Number Placeholder 5">
            <a:extLst>
              <a:ext uri="{FF2B5EF4-FFF2-40B4-BE49-F238E27FC236}">
                <a16:creationId xmlns:a16="http://schemas.microsoft.com/office/drawing/2014/main" id="{8523E9F0-3B2B-0FE3-6A31-895B4AEC437C}"/>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187961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839E-B92C-B7E7-1A61-9BF2EA5DBA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3AE1B-A513-F4A6-E557-81EEA6C384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0769C8-103C-D1C1-7BD2-E522612C21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B5BA37-C538-3450-FFB1-4E7AFAF5FD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7F7453-5D9D-5F31-0DBB-5AAF712C0D80}"/>
              </a:ext>
            </a:extLst>
          </p:cNvPr>
          <p:cNvSpPr>
            <a:spLocks noGrp="1"/>
          </p:cNvSpPr>
          <p:nvPr>
            <p:ph type="ftr" sz="quarter" idx="11"/>
          </p:nvPr>
        </p:nvSpPr>
        <p:spPr/>
        <p:txBody>
          <a:bodyPr/>
          <a:lstStyle/>
          <a:p>
            <a:r>
              <a:rPr lang="en-US"/>
              <a:t>Forewarned is Forearmed – forecasting tools for informed decision-making</a:t>
            </a:r>
          </a:p>
        </p:txBody>
      </p:sp>
      <p:sp>
        <p:nvSpPr>
          <p:cNvPr id="7" name="Slide Number Placeholder 6">
            <a:extLst>
              <a:ext uri="{FF2B5EF4-FFF2-40B4-BE49-F238E27FC236}">
                <a16:creationId xmlns:a16="http://schemas.microsoft.com/office/drawing/2014/main" id="{6D7E62CD-D744-2AB2-05FF-46D59F9C5E35}"/>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42093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6F8F-EF67-70BE-F80D-8EBE3CA9996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F5E7AB-8E5B-5248-689E-585C6D6BD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BAF9BB-ADB3-83FA-CFE0-F49ACEC569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8D6315-EF07-27F3-A221-15C3668C4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1419B6-859F-15D1-9467-1A71C39CD7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D5EB0A6-DC9F-854D-6A71-8236D46326E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62EC2BF-B7B7-5DD3-C571-733C1A5C3A7F}"/>
              </a:ext>
            </a:extLst>
          </p:cNvPr>
          <p:cNvSpPr>
            <a:spLocks noGrp="1"/>
          </p:cNvSpPr>
          <p:nvPr>
            <p:ph type="ftr" sz="quarter" idx="11"/>
          </p:nvPr>
        </p:nvSpPr>
        <p:spPr/>
        <p:txBody>
          <a:bodyPr/>
          <a:lstStyle/>
          <a:p>
            <a:r>
              <a:rPr lang="en-US"/>
              <a:t>Forewarned is Forearmed – forecasting tools for informed decision-making</a:t>
            </a:r>
          </a:p>
        </p:txBody>
      </p:sp>
      <p:sp>
        <p:nvSpPr>
          <p:cNvPr id="9" name="Slide Number Placeholder 8">
            <a:extLst>
              <a:ext uri="{FF2B5EF4-FFF2-40B4-BE49-F238E27FC236}">
                <a16:creationId xmlns:a16="http://schemas.microsoft.com/office/drawing/2014/main" id="{9B8CDAB1-7823-66CE-1420-5EBA8F00E967}"/>
              </a:ext>
            </a:extLst>
          </p:cNvPr>
          <p:cNvSpPr>
            <a:spLocks noGrp="1"/>
          </p:cNvSpPr>
          <p:nvPr>
            <p:ph type="sldNum" sz="quarter" idx="12"/>
          </p:nvPr>
        </p:nvSpPr>
        <p:spPr/>
        <p:txBody>
          <a:bodyPr/>
          <a:lstStyle/>
          <a:p>
            <a:fld id="{D07AAD80-4D8D-8346-9B38-9B0F03191453}" type="slidenum">
              <a:rPr lang="en-US" smtClean="0"/>
              <a:t>‹#›</a:t>
            </a:fld>
            <a:endParaRPr lang="en-US"/>
          </a:p>
        </p:txBody>
      </p:sp>
    </p:spTree>
    <p:extLst>
      <p:ext uri="{BB962C8B-B14F-4D97-AF65-F5344CB8AC3E}">
        <p14:creationId xmlns:p14="http://schemas.microsoft.com/office/powerpoint/2010/main" val="336831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0CCDF-F3E8-D880-EC18-6F05CCE52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7D27EE-9420-0F40-6C06-F6CA7C96C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8AE98F-8183-49D1-9244-552309980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074550B-C02D-27DD-7E7F-A58C8E2C2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Forewarned is Forearmed – forecasting tools for informed decision-making</a:t>
            </a:r>
          </a:p>
        </p:txBody>
      </p:sp>
      <p:sp>
        <p:nvSpPr>
          <p:cNvPr id="6" name="Slide Number Placeholder 5">
            <a:extLst>
              <a:ext uri="{FF2B5EF4-FFF2-40B4-BE49-F238E27FC236}">
                <a16:creationId xmlns:a16="http://schemas.microsoft.com/office/drawing/2014/main" id="{033EDA23-CCD6-CFC9-A530-33BFD0932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AAD80-4D8D-8346-9B38-9B0F03191453}" type="slidenum">
              <a:rPr lang="en-US" smtClean="0"/>
              <a:t>‹#›</a:t>
            </a:fld>
            <a:endParaRPr lang="en-US"/>
          </a:p>
        </p:txBody>
      </p:sp>
    </p:spTree>
    <p:extLst>
      <p:ext uri="{BB962C8B-B14F-4D97-AF65-F5344CB8AC3E}">
        <p14:creationId xmlns:p14="http://schemas.microsoft.com/office/powerpoint/2010/main" val="226730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suburbanbloke/"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agriculture@bom.gov.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unsplash.com/s/photos/poker?utm_source=unsplash&amp;utm_medium=referral&amp;utm_content=creditCopyText" TargetMode="External"/><Relationship Id="rId5" Type="http://schemas.openxmlformats.org/officeDocument/2006/relationships/hyperlink" Target="https://unsplash.com/@mparzuchowski?utm_source=unsplash&amp;utm_medium=referral&amp;utm_content=creditCopyText"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water, swimming&#10;&#10;Description automatically generated">
            <a:extLst>
              <a:ext uri="{FF2B5EF4-FFF2-40B4-BE49-F238E27FC236}">
                <a16:creationId xmlns:a16="http://schemas.microsoft.com/office/drawing/2014/main" id="{2CABA4E5-5FA5-3C4F-1EB1-13C22C0C4F4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V="1">
            <a:off x="334963" y="333374"/>
            <a:ext cx="11522075" cy="6191249"/>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17795" y="313764"/>
            <a:ext cx="4346646" cy="62276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70127CD3-7DB2-814B-9055-592262B41B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968" y="1368998"/>
            <a:ext cx="3553264" cy="1371096"/>
          </a:xfrm>
          <a:prstGeom prst="rect">
            <a:avLst/>
          </a:prstGeom>
        </p:spPr>
      </p:pic>
      <p:pic>
        <p:nvPicPr>
          <p:cNvPr id="2" name="Picture 1">
            <a:extLst>
              <a:ext uri="{FF2B5EF4-FFF2-40B4-BE49-F238E27FC236}">
                <a16:creationId xmlns:a16="http://schemas.microsoft.com/office/drawing/2014/main" id="{5131668A-C865-124A-548A-6B3674176F23}"/>
              </a:ext>
            </a:extLst>
          </p:cNvPr>
          <p:cNvPicPr>
            <a:picLocks noChangeAspect="1"/>
          </p:cNvPicPr>
          <p:nvPr/>
        </p:nvPicPr>
        <p:blipFill>
          <a:blip r:embed="rId5"/>
          <a:stretch>
            <a:fillRect/>
          </a:stretch>
        </p:blipFill>
        <p:spPr>
          <a:xfrm>
            <a:off x="6429676" y="5641185"/>
            <a:ext cx="5026600" cy="496815"/>
          </a:xfrm>
          <a:prstGeom prst="rect">
            <a:avLst/>
          </a:prstGeom>
        </p:spPr>
      </p:pic>
      <p:sp>
        <p:nvSpPr>
          <p:cNvPr id="3" name="TextBox 2">
            <a:extLst>
              <a:ext uri="{FF2B5EF4-FFF2-40B4-BE49-F238E27FC236}">
                <a16:creationId xmlns:a16="http://schemas.microsoft.com/office/drawing/2014/main" id="{044C1543-695F-039A-A78C-02ED9E3E2358}"/>
              </a:ext>
            </a:extLst>
          </p:cNvPr>
          <p:cNvSpPr txBox="1"/>
          <p:nvPr/>
        </p:nvSpPr>
        <p:spPr>
          <a:xfrm>
            <a:off x="1036320" y="3429000"/>
            <a:ext cx="3830320" cy="1569660"/>
          </a:xfrm>
          <a:prstGeom prst="rect">
            <a:avLst/>
          </a:prstGeom>
          <a:noFill/>
        </p:spPr>
        <p:txBody>
          <a:bodyPr wrap="square" lIns="91440" tIns="45720" rIns="91440" bIns="45720" rtlCol="0" anchor="t">
            <a:spAutoFit/>
          </a:bodyPr>
          <a:lstStyle/>
          <a:p>
            <a:r>
              <a:rPr lang="en-US" sz="3200" dirty="0">
                <a:solidFill>
                  <a:schemeClr val="bg1"/>
                </a:solidFill>
              </a:rPr>
              <a:t>Making better tactical decisions using the climate forecast tools</a:t>
            </a:r>
            <a:endParaRPr lang="en-AU" sz="3200">
              <a:solidFill>
                <a:schemeClr val="bg1"/>
              </a:solidFill>
              <a:ea typeface="Calibri"/>
              <a:cs typeface="Calibri"/>
            </a:endParaRPr>
          </a:p>
        </p:txBody>
      </p:sp>
      <p:sp>
        <p:nvSpPr>
          <p:cNvPr id="4" name="TextBox 3">
            <a:extLst>
              <a:ext uri="{FF2B5EF4-FFF2-40B4-BE49-F238E27FC236}">
                <a16:creationId xmlns:a16="http://schemas.microsoft.com/office/drawing/2014/main" id="{42F1AC29-CAF1-FB1C-4BF0-0CFBC39F5ABC}"/>
              </a:ext>
            </a:extLst>
          </p:cNvPr>
          <p:cNvSpPr txBox="1"/>
          <p:nvPr/>
        </p:nvSpPr>
        <p:spPr>
          <a:xfrm>
            <a:off x="707282" y="5698177"/>
            <a:ext cx="434788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solidFill>
                  <a:schemeClr val="bg1"/>
                </a:solidFill>
                <a:ea typeface="Calibri"/>
                <a:cs typeface="Calibri"/>
              </a:rPr>
              <a:t>Forewarned is Forearmed material is licensed under the Creative Commons Atribution-ShareAlike 4.0 International licensing, with the exception of all trademarks and company logos, and all copyright in all graphs and tables which has been referenced as owned by third parties.</a:t>
            </a:r>
            <a:endParaRPr lang="en-US">
              <a:solidFill>
                <a:schemeClr val="bg1"/>
              </a:solidFill>
            </a:endParaRPr>
          </a:p>
        </p:txBody>
      </p:sp>
    </p:spTree>
    <p:extLst>
      <p:ext uri="{BB962C8B-B14F-4D97-AF65-F5344CB8AC3E}">
        <p14:creationId xmlns:p14="http://schemas.microsoft.com/office/powerpoint/2010/main" val="152235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7F93-A904-D94A-09D5-705EDE7DF43B}"/>
              </a:ext>
            </a:extLst>
          </p:cNvPr>
          <p:cNvSpPr>
            <a:spLocks noGrp="1"/>
          </p:cNvSpPr>
          <p:nvPr>
            <p:ph type="title"/>
          </p:nvPr>
        </p:nvSpPr>
        <p:spPr/>
        <p:txBody>
          <a:bodyPr/>
          <a:lstStyle/>
          <a:p>
            <a:r>
              <a:rPr lang="en-AU" dirty="0"/>
              <a:t>Climate drivers</a:t>
            </a:r>
          </a:p>
        </p:txBody>
      </p:sp>
      <p:sp>
        <p:nvSpPr>
          <p:cNvPr id="3" name="Content Placeholder 2">
            <a:extLst>
              <a:ext uri="{FF2B5EF4-FFF2-40B4-BE49-F238E27FC236}">
                <a16:creationId xmlns:a16="http://schemas.microsoft.com/office/drawing/2014/main" id="{00608312-7506-3954-A0D8-1C6E118E3000}"/>
              </a:ext>
            </a:extLst>
          </p:cNvPr>
          <p:cNvSpPr>
            <a:spLocks noGrp="1"/>
          </p:cNvSpPr>
          <p:nvPr>
            <p:ph idx="1"/>
          </p:nvPr>
        </p:nvSpPr>
        <p:spPr/>
        <p:txBody>
          <a:bodyPr/>
          <a:lstStyle/>
          <a:p>
            <a:pPr marL="514350" indent="-514350">
              <a:buFont typeface="+mj-lt"/>
              <a:buAutoNum type="arabicPeriod"/>
            </a:pPr>
            <a:r>
              <a:rPr lang="en-AU" dirty="0"/>
              <a:t>ENSO (Enso)</a:t>
            </a:r>
          </a:p>
          <a:p>
            <a:pPr marL="514350" indent="-514350">
              <a:buFont typeface="+mj-lt"/>
              <a:buAutoNum type="arabicPeriod"/>
            </a:pPr>
            <a:r>
              <a:rPr lang="en-AU" dirty="0"/>
              <a:t>IOD (Indy)</a:t>
            </a:r>
          </a:p>
          <a:p>
            <a:pPr marL="514350" indent="-514350">
              <a:buFont typeface="+mj-lt"/>
              <a:buAutoNum type="arabicPeriod"/>
            </a:pPr>
            <a:r>
              <a:rPr lang="en-AU" dirty="0"/>
              <a:t>STR (</a:t>
            </a:r>
            <a:r>
              <a:rPr lang="en-AU" dirty="0" err="1"/>
              <a:t>Ridgy</a:t>
            </a:r>
            <a:r>
              <a:rPr lang="en-AU" dirty="0"/>
              <a:t>)</a:t>
            </a:r>
          </a:p>
          <a:p>
            <a:pPr marL="514350" indent="-514350">
              <a:buFont typeface="+mj-lt"/>
              <a:buAutoNum type="arabicPeriod"/>
            </a:pPr>
            <a:r>
              <a:rPr lang="en-AU" dirty="0"/>
              <a:t>SAM (Sam)</a:t>
            </a:r>
          </a:p>
          <a:p>
            <a:pPr marL="0" indent="0">
              <a:buNone/>
            </a:pPr>
            <a:r>
              <a:rPr lang="en-AU" dirty="0"/>
              <a:t>———</a:t>
            </a:r>
          </a:p>
          <a:p>
            <a:pPr marL="514350" indent="-514350">
              <a:buFont typeface="+mj-lt"/>
              <a:buAutoNum type="arabicPeriod" startAt="5"/>
            </a:pPr>
            <a:r>
              <a:rPr lang="en-AU" dirty="0"/>
              <a:t>ECLs (</a:t>
            </a:r>
            <a:r>
              <a:rPr lang="en-AU" dirty="0" err="1"/>
              <a:t>Eastie</a:t>
            </a:r>
            <a:r>
              <a:rPr lang="en-AU" dirty="0"/>
              <a:t>)</a:t>
            </a:r>
          </a:p>
          <a:p>
            <a:pPr marL="514350" indent="-514350">
              <a:buFont typeface="+mj-lt"/>
              <a:buAutoNum type="arabicPeriod" startAt="5"/>
            </a:pPr>
            <a:r>
              <a:rPr lang="en-AU" dirty="0"/>
              <a:t>MJO (Mojo)</a:t>
            </a:r>
          </a:p>
        </p:txBody>
      </p:sp>
      <p:sp>
        <p:nvSpPr>
          <p:cNvPr id="4" name="Footer Placeholder 3">
            <a:extLst>
              <a:ext uri="{FF2B5EF4-FFF2-40B4-BE49-F238E27FC236}">
                <a16:creationId xmlns:a16="http://schemas.microsoft.com/office/drawing/2014/main" id="{4001E733-1CAB-DC40-3DB7-E1E0BF5721FA}"/>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70C652CC-E7F4-AE48-C74E-B12651D52AD2}"/>
              </a:ext>
            </a:extLst>
          </p:cNvPr>
          <p:cNvSpPr>
            <a:spLocks noGrp="1"/>
          </p:cNvSpPr>
          <p:nvPr>
            <p:ph type="sldNum" sz="quarter" idx="12"/>
          </p:nvPr>
        </p:nvSpPr>
        <p:spPr/>
        <p:txBody>
          <a:bodyPr/>
          <a:lstStyle/>
          <a:p>
            <a:fld id="{D07AAD80-4D8D-8346-9B38-9B0F03191453}" type="slidenum">
              <a:rPr lang="en-US" smtClean="0"/>
              <a:pPr/>
              <a:t>10</a:t>
            </a:fld>
            <a:endParaRPr lang="en-US"/>
          </a:p>
        </p:txBody>
      </p:sp>
      <p:pic>
        <p:nvPicPr>
          <p:cNvPr id="7" name="Picture 6">
            <a:extLst>
              <a:ext uri="{FF2B5EF4-FFF2-40B4-BE49-F238E27FC236}">
                <a16:creationId xmlns:a16="http://schemas.microsoft.com/office/drawing/2014/main" id="{7161480E-A4FC-7D3F-C426-6689DDC46A89}"/>
              </a:ext>
            </a:extLst>
          </p:cNvPr>
          <p:cNvPicPr>
            <a:picLocks noChangeAspect="1"/>
          </p:cNvPicPr>
          <p:nvPr/>
        </p:nvPicPr>
        <p:blipFill>
          <a:blip r:embed="rId3"/>
          <a:stretch>
            <a:fillRect/>
          </a:stretch>
        </p:blipFill>
        <p:spPr>
          <a:xfrm>
            <a:off x="5583953" y="2069487"/>
            <a:ext cx="6077115" cy="3092817"/>
          </a:xfrm>
          <a:prstGeom prst="rect">
            <a:avLst/>
          </a:prstGeom>
        </p:spPr>
      </p:pic>
      <p:sp>
        <p:nvSpPr>
          <p:cNvPr id="9" name="TextBox 8">
            <a:extLst>
              <a:ext uri="{FF2B5EF4-FFF2-40B4-BE49-F238E27FC236}">
                <a16:creationId xmlns:a16="http://schemas.microsoft.com/office/drawing/2014/main" id="{1B905554-F732-E23F-8528-95A7376DA558}"/>
              </a:ext>
            </a:extLst>
          </p:cNvPr>
          <p:cNvSpPr txBox="1"/>
          <p:nvPr/>
        </p:nvSpPr>
        <p:spPr>
          <a:xfrm>
            <a:off x="9953767" y="4788513"/>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3</a:t>
            </a:r>
            <a:endParaRPr lang="en-AU" sz="1400" dirty="0">
              <a:solidFill>
                <a:schemeClr val="bg1"/>
              </a:solidFill>
            </a:endParaRPr>
          </a:p>
          <a:p>
            <a:endParaRPr lang="en-AU" sz="1600" dirty="0">
              <a:solidFill>
                <a:schemeClr val="bg1"/>
              </a:solidFill>
            </a:endParaRPr>
          </a:p>
        </p:txBody>
      </p:sp>
      <p:pic>
        <p:nvPicPr>
          <p:cNvPr id="10" name="Picture 9">
            <a:extLst>
              <a:ext uri="{FF2B5EF4-FFF2-40B4-BE49-F238E27FC236}">
                <a16:creationId xmlns:a16="http://schemas.microsoft.com/office/drawing/2014/main" id="{1AC49834-0D1F-0E95-A2EF-208BE14E8003}"/>
              </a:ext>
            </a:extLst>
          </p:cNvPr>
          <p:cNvPicPr>
            <a:picLocks noChangeAspect="1"/>
          </p:cNvPicPr>
          <p:nvPr/>
        </p:nvPicPr>
        <p:blipFill>
          <a:blip r:embed="rId4"/>
          <a:stretch>
            <a:fillRect/>
          </a:stretch>
        </p:blipFill>
        <p:spPr>
          <a:xfrm>
            <a:off x="10416805" y="231565"/>
            <a:ext cx="1654155" cy="1007803"/>
          </a:xfrm>
          <a:prstGeom prst="rect">
            <a:avLst/>
          </a:prstGeom>
        </p:spPr>
      </p:pic>
      <p:sp>
        <p:nvSpPr>
          <p:cNvPr id="11" name="TextBox 10">
            <a:extLst>
              <a:ext uri="{FF2B5EF4-FFF2-40B4-BE49-F238E27FC236}">
                <a16:creationId xmlns:a16="http://schemas.microsoft.com/office/drawing/2014/main" id="{6CA41D6A-FF4A-95D7-34F6-76D3A246D204}"/>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3</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161588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A6B9D578-A346-997D-3CA2-51FF0C746B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962" y="333374"/>
            <a:ext cx="11522075" cy="6191251"/>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35724" y="0"/>
            <a:ext cx="4319752" cy="6138000"/>
          </a:xfrm>
          <a:prstGeom prst="rect">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A54562-AB6E-9B9D-D7A2-C4638AB31248}"/>
              </a:ext>
            </a:extLst>
          </p:cNvPr>
          <p:cNvSpPr txBox="1"/>
          <p:nvPr/>
        </p:nvSpPr>
        <p:spPr>
          <a:xfrm>
            <a:off x="1118968" y="2650709"/>
            <a:ext cx="3553264" cy="977062"/>
          </a:xfrm>
          <a:prstGeom prst="rect">
            <a:avLst/>
          </a:prstGeom>
          <a:noFill/>
        </p:spPr>
        <p:txBody>
          <a:bodyPr wrap="square" lIns="0" tIns="0" rIns="0" bIns="0" rtlCol="0" anchor="b" anchorCtr="0">
            <a:spAutoFit/>
          </a:bodyPr>
          <a:lstStyle/>
          <a:p>
            <a:pPr>
              <a:lnSpc>
                <a:spcPts val="3060"/>
              </a:lnSpc>
            </a:pPr>
            <a:r>
              <a:rPr lang="en-US" sz="2800" b="1" dirty="0">
                <a:solidFill>
                  <a:srgbClr val="4B4F54"/>
                </a:solidFill>
              </a:rPr>
              <a:t>The five FWFA tools</a:t>
            </a:r>
          </a:p>
          <a:p>
            <a:pPr>
              <a:lnSpc>
                <a:spcPct val="150000"/>
              </a:lnSpc>
            </a:pPr>
            <a:r>
              <a:rPr lang="en-US" sz="2800" i="1" dirty="0">
                <a:solidFill>
                  <a:srgbClr val="4B4F54"/>
                </a:solidFill>
              </a:rPr>
              <a:t>Terminology</a:t>
            </a:r>
          </a:p>
        </p:txBody>
      </p:sp>
      <p:sp>
        <p:nvSpPr>
          <p:cNvPr id="26" name="Oval 25">
            <a:extLst>
              <a:ext uri="{FF2B5EF4-FFF2-40B4-BE49-F238E27FC236}">
                <a16:creationId xmlns:a16="http://schemas.microsoft.com/office/drawing/2014/main" id="{20525C29-74EB-1CE3-6F09-1E939D7BFBDC}"/>
              </a:ext>
            </a:extLst>
          </p:cNvPr>
          <p:cNvSpPr/>
          <p:nvPr/>
        </p:nvSpPr>
        <p:spPr>
          <a:xfrm>
            <a:off x="11105617" y="5736558"/>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A697ECE3-939D-EEF1-A077-F87812850F81}"/>
              </a:ext>
            </a:extLst>
          </p:cNvPr>
          <p:cNvSpPr>
            <a:spLocks noGrp="1"/>
          </p:cNvSpPr>
          <p:nvPr>
            <p:ph type="sldNum" sz="quarter" idx="12"/>
          </p:nvPr>
        </p:nvSpPr>
        <p:spPr>
          <a:xfrm>
            <a:off x="11099800" y="5736558"/>
            <a:ext cx="394007" cy="401442"/>
          </a:xfrm>
        </p:spPr>
        <p:txBody>
          <a:bodyPr/>
          <a:lstStyle>
            <a:lvl1pPr algn="ctr">
              <a:defRPr b="1">
                <a:solidFill>
                  <a:schemeClr val="bg1"/>
                </a:solidFill>
              </a:defRPr>
            </a:lvl1pPr>
          </a:lstStyle>
          <a:p>
            <a:fld id="{D07AAD80-4D8D-8346-9B38-9B0F03191453}" type="slidenum">
              <a:rPr lang="en-US" smtClean="0">
                <a:solidFill>
                  <a:schemeClr val="tx1">
                    <a:lumMod val="75000"/>
                    <a:lumOff val="25000"/>
                  </a:schemeClr>
                </a:solidFill>
              </a:rPr>
              <a:pPr/>
              <a:t>11</a:t>
            </a:fld>
            <a:endParaRPr lang="en-US">
              <a:solidFill>
                <a:schemeClr val="tx1">
                  <a:lumMod val="75000"/>
                  <a:lumOff val="25000"/>
                </a:schemeClr>
              </a:solidFill>
            </a:endParaRPr>
          </a:p>
        </p:txBody>
      </p:sp>
      <p:pic>
        <p:nvPicPr>
          <p:cNvPr id="2" name="Picture 1" descr="A picture containing text, clipart, vector graphics&#10;&#10;Description automatically generated">
            <a:extLst>
              <a:ext uri="{FF2B5EF4-FFF2-40B4-BE49-F238E27FC236}">
                <a16:creationId xmlns:a16="http://schemas.microsoft.com/office/drawing/2014/main" id="{02ACC055-C343-4B66-74A4-CD0DF55EE4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200" y="770732"/>
            <a:ext cx="1899916" cy="320400"/>
          </a:xfrm>
          <a:prstGeom prst="rect">
            <a:avLst/>
          </a:prstGeom>
        </p:spPr>
      </p:pic>
    </p:spTree>
    <p:extLst>
      <p:ext uri="{BB962C8B-B14F-4D97-AF65-F5344CB8AC3E}">
        <p14:creationId xmlns:p14="http://schemas.microsoft.com/office/powerpoint/2010/main" val="404262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dirty="0"/>
              <a:t>Forecasting language</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r>
              <a:rPr lang="en-AU" dirty="0"/>
              <a:t>Median vs average</a:t>
            </a:r>
          </a:p>
          <a:p>
            <a:endParaRPr lang="en-AU" dirty="0">
              <a:solidFill>
                <a:schemeClr val="tx1"/>
              </a:solidFill>
            </a:endParaRPr>
          </a:p>
          <a:p>
            <a:pPr marL="0" indent="0">
              <a:buNone/>
            </a:pPr>
            <a:r>
              <a:rPr lang="en-AU" dirty="0">
                <a:solidFill>
                  <a:schemeClr val="tx1"/>
                </a:solidFill>
              </a:rPr>
              <a:t> </a:t>
            </a: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fld id="{D07AAD80-4D8D-8346-9B38-9B0F03191453}" type="slidenum">
              <a:rPr lang="en-US" smtClean="0"/>
              <a:pPr/>
              <a:t>12</a:t>
            </a:fld>
            <a:endParaRPr lang="en-US"/>
          </a:p>
        </p:txBody>
      </p:sp>
      <p:pic>
        <p:nvPicPr>
          <p:cNvPr id="2" name="Picture 1">
            <a:extLst>
              <a:ext uri="{FF2B5EF4-FFF2-40B4-BE49-F238E27FC236}">
                <a16:creationId xmlns:a16="http://schemas.microsoft.com/office/drawing/2014/main" id="{A6AD67B3-C34B-9BF1-E959-19196CC9BA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104027" y="2265497"/>
            <a:ext cx="7596026" cy="408329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02315E6-F8AE-1BFF-0AD4-3684027DE9F3}"/>
              </a:ext>
            </a:extLst>
          </p:cNvPr>
          <p:cNvPicPr>
            <a:picLocks noChangeAspect="1"/>
          </p:cNvPicPr>
          <p:nvPr/>
        </p:nvPicPr>
        <p:blipFill>
          <a:blip r:embed="rId4"/>
          <a:stretch>
            <a:fillRect/>
          </a:stretch>
        </p:blipFill>
        <p:spPr>
          <a:xfrm>
            <a:off x="10416805" y="231565"/>
            <a:ext cx="1654155" cy="1007803"/>
          </a:xfrm>
          <a:prstGeom prst="rect">
            <a:avLst/>
          </a:prstGeom>
        </p:spPr>
      </p:pic>
      <p:sp>
        <p:nvSpPr>
          <p:cNvPr id="8" name="TextBox 7">
            <a:extLst>
              <a:ext uri="{FF2B5EF4-FFF2-40B4-BE49-F238E27FC236}">
                <a16:creationId xmlns:a16="http://schemas.microsoft.com/office/drawing/2014/main" id="{FF3EC9E7-AD87-4404-8E8E-64B770341556}"/>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8</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87797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dirty="0"/>
              <a:t>Forecasting language</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r>
              <a:rPr lang="en-AU" dirty="0"/>
              <a:t>Deciles and quintiles</a:t>
            </a:r>
          </a:p>
          <a:p>
            <a:pPr marL="0" indent="0">
              <a:buNone/>
            </a:pPr>
            <a:r>
              <a:rPr lang="en-AU" dirty="0">
                <a:solidFill>
                  <a:schemeClr val="tx1"/>
                </a:solidFill>
              </a:rPr>
              <a:t> </a:t>
            </a: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Forewarned is Forearmed </a:t>
            </a: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t>
            </a:r>
            <a:r>
              <a:rPr kumimoji="0" lang="en-US" sz="12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7AAD80-4D8D-8346-9B38-9B0F03191453}" type="slidenum">
              <a:rPr kumimoji="0" lang="en-US" sz="1200" b="1"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2FCFF03-2DE3-EB07-095E-25DF5FB381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34961" y="2523023"/>
            <a:ext cx="6629935" cy="361759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A2E49A3-6A45-DA99-9373-679B3DC4A3C4}"/>
              </a:ext>
            </a:extLst>
          </p:cNvPr>
          <p:cNvPicPr>
            <a:picLocks noChangeAspect="1"/>
          </p:cNvPicPr>
          <p:nvPr/>
        </p:nvPicPr>
        <p:blipFill>
          <a:blip r:embed="rId4"/>
          <a:stretch>
            <a:fillRect/>
          </a:stretch>
        </p:blipFill>
        <p:spPr>
          <a:xfrm>
            <a:off x="7156098" y="4213942"/>
            <a:ext cx="4509737" cy="1454343"/>
          </a:xfrm>
          <a:prstGeom prst="rect">
            <a:avLst/>
          </a:prstGeom>
        </p:spPr>
      </p:pic>
      <p:pic>
        <p:nvPicPr>
          <p:cNvPr id="9" name="Picture 8">
            <a:extLst>
              <a:ext uri="{FF2B5EF4-FFF2-40B4-BE49-F238E27FC236}">
                <a16:creationId xmlns:a16="http://schemas.microsoft.com/office/drawing/2014/main" id="{D002932D-79D7-4BD9-244B-31E7D327DE79}"/>
              </a:ext>
            </a:extLst>
          </p:cNvPr>
          <p:cNvPicPr>
            <a:picLocks noChangeAspect="1"/>
          </p:cNvPicPr>
          <p:nvPr/>
        </p:nvPicPr>
        <p:blipFill>
          <a:blip r:embed="rId5"/>
          <a:stretch>
            <a:fillRect/>
          </a:stretch>
        </p:blipFill>
        <p:spPr>
          <a:xfrm>
            <a:off x="7753640" y="1974657"/>
            <a:ext cx="2086666" cy="1454343"/>
          </a:xfrm>
          <a:prstGeom prst="rect">
            <a:avLst/>
          </a:prstGeom>
        </p:spPr>
      </p:pic>
      <p:pic>
        <p:nvPicPr>
          <p:cNvPr id="11" name="Picture 10">
            <a:extLst>
              <a:ext uri="{FF2B5EF4-FFF2-40B4-BE49-F238E27FC236}">
                <a16:creationId xmlns:a16="http://schemas.microsoft.com/office/drawing/2014/main" id="{82C4A8F8-AC65-F6F4-05C4-53C0B9E69791}"/>
              </a:ext>
            </a:extLst>
          </p:cNvPr>
          <p:cNvPicPr>
            <a:picLocks noChangeAspect="1"/>
          </p:cNvPicPr>
          <p:nvPr/>
        </p:nvPicPr>
        <p:blipFill>
          <a:blip r:embed="rId6"/>
          <a:stretch>
            <a:fillRect/>
          </a:stretch>
        </p:blipFill>
        <p:spPr>
          <a:xfrm>
            <a:off x="9951932" y="1965532"/>
            <a:ext cx="2016731" cy="1463468"/>
          </a:xfrm>
          <a:prstGeom prst="rect">
            <a:avLst/>
          </a:prstGeom>
        </p:spPr>
      </p:pic>
      <p:pic>
        <p:nvPicPr>
          <p:cNvPr id="12" name="Picture 2" descr="Curved arrow | Free SVG">
            <a:extLst>
              <a:ext uri="{FF2B5EF4-FFF2-40B4-BE49-F238E27FC236}">
                <a16:creationId xmlns:a16="http://schemas.microsoft.com/office/drawing/2014/main" id="{B81CE927-3E4D-3E16-13DD-1A833CCE2CB4}"/>
              </a:ext>
            </a:extLst>
          </p:cNvPr>
          <p:cNvPicPr>
            <a:picLocks noChangeAspect="1" noChangeArrowheads="1"/>
          </p:cNvPicPr>
          <p:nvPr/>
        </p:nvPicPr>
        <p:blipFill>
          <a:blip r:embed="rId7">
            <a:duotone>
              <a:srgbClr val="FFC000">
                <a:shade val="45000"/>
                <a:satMod val="135000"/>
              </a:srgbClr>
              <a:prstClr val="white"/>
            </a:duotone>
            <a:extLst>
              <a:ext uri="{BEBA8EAE-BF5A-486C-A8C5-ECC9F3942E4B}">
                <a14:imgProps xmlns:a14="http://schemas.microsoft.com/office/drawing/2010/main">
                  <a14:imgLayer r:embed="rId8">
                    <a14:imgEffect>
                      <a14:backgroundRemoval t="5000" b="93500" l="10000" r="90000">
                        <a14:foregroundMark x1="34167" y1="93500" x2="34167" y2="93500"/>
                        <a14:foregroundMark x1="49167" y1="7000" x2="74167" y2="5000"/>
                      </a14:backgroundRemoval>
                    </a14:imgEffect>
                  </a14:imgLayer>
                </a14:imgProps>
              </a:ext>
              <a:ext uri="{28A0092B-C50C-407E-A947-70E740481C1C}">
                <a14:useLocalDpi xmlns:a14="http://schemas.microsoft.com/office/drawing/2010/main" val="0"/>
              </a:ext>
            </a:extLst>
          </a:blip>
          <a:srcRect/>
          <a:stretch>
            <a:fillRect/>
          </a:stretch>
        </p:blipFill>
        <p:spPr bwMode="auto">
          <a:xfrm rot="20537404">
            <a:off x="10140480" y="3437112"/>
            <a:ext cx="848675" cy="8486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rved arrow | Free SVG">
            <a:extLst>
              <a:ext uri="{FF2B5EF4-FFF2-40B4-BE49-F238E27FC236}">
                <a16:creationId xmlns:a16="http://schemas.microsoft.com/office/drawing/2014/main" id="{17503234-BAC3-000F-264C-44E78182628E}"/>
              </a:ext>
            </a:extLst>
          </p:cNvPr>
          <p:cNvPicPr>
            <a:picLocks noChangeAspect="1" noChangeArrowheads="1"/>
          </p:cNvPicPr>
          <p:nvPr/>
        </p:nvPicPr>
        <p:blipFill>
          <a:blip r:embed="rId7">
            <a:duotone>
              <a:srgbClr val="FFC000">
                <a:shade val="45000"/>
                <a:satMod val="135000"/>
              </a:srgbClr>
              <a:prstClr val="white"/>
            </a:duotone>
            <a:extLst>
              <a:ext uri="{BEBA8EAE-BF5A-486C-A8C5-ECC9F3942E4B}">
                <a14:imgProps xmlns:a14="http://schemas.microsoft.com/office/drawing/2010/main">
                  <a14:imgLayer r:embed="rId8">
                    <a14:imgEffect>
                      <a14:backgroundRemoval t="5000" b="93500" l="10000" r="90000">
                        <a14:foregroundMark x1="34167" y1="93500" x2="34167" y2="93500"/>
                        <a14:foregroundMark x1="49167" y1="7000" x2="74167" y2="5000"/>
                      </a14:backgroundRemoval>
                    </a14:imgEffect>
                  </a14:imgLayer>
                </a14:imgProps>
              </a:ext>
              <a:ext uri="{28A0092B-C50C-407E-A947-70E740481C1C}">
                <a14:useLocalDpi xmlns:a14="http://schemas.microsoft.com/office/drawing/2010/main" val="0"/>
              </a:ext>
            </a:extLst>
          </a:blip>
          <a:srcRect/>
          <a:stretch>
            <a:fillRect/>
          </a:stretch>
        </p:blipFill>
        <p:spPr bwMode="auto">
          <a:xfrm rot="1062596" flipH="1">
            <a:off x="9166512" y="3437112"/>
            <a:ext cx="848675" cy="848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E490674-8723-D971-B843-5A7475490CF3}"/>
              </a:ext>
            </a:extLst>
          </p:cNvPr>
          <p:cNvPicPr>
            <a:picLocks noChangeAspect="1"/>
          </p:cNvPicPr>
          <p:nvPr/>
        </p:nvPicPr>
        <p:blipFill>
          <a:blip r:embed="rId9"/>
          <a:stretch>
            <a:fillRect/>
          </a:stretch>
        </p:blipFill>
        <p:spPr>
          <a:xfrm>
            <a:off x="10416805" y="231565"/>
            <a:ext cx="1654155" cy="1007803"/>
          </a:xfrm>
          <a:prstGeom prst="rect">
            <a:avLst/>
          </a:prstGeom>
        </p:spPr>
      </p:pic>
      <p:sp>
        <p:nvSpPr>
          <p:cNvPr id="15" name="TextBox 14">
            <a:extLst>
              <a:ext uri="{FF2B5EF4-FFF2-40B4-BE49-F238E27FC236}">
                <a16:creationId xmlns:a16="http://schemas.microsoft.com/office/drawing/2014/main" id="{809E80DD-5D67-DAFD-03D3-AB0C5870FA40}"/>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8</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7945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a:t>Probability</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r>
              <a:rPr lang="en-AU" sz="2400" dirty="0"/>
              <a:t>Chance of something occurring</a:t>
            </a:r>
            <a:br>
              <a:rPr lang="en-AU" sz="2400" dirty="0"/>
            </a:br>
            <a:endParaRPr lang="en-AU" sz="2400" dirty="0"/>
          </a:p>
          <a:p>
            <a:r>
              <a:rPr lang="en-AU" sz="2400" i="1" dirty="0"/>
              <a:t>Based on 130 year rainfall data, what’s the </a:t>
            </a:r>
            <a:br>
              <a:rPr lang="en-AU" sz="2400" i="1" dirty="0"/>
            </a:br>
            <a:r>
              <a:rPr lang="en-AU" sz="2400" i="1" dirty="0"/>
              <a:t>chance in </a:t>
            </a:r>
            <a:r>
              <a:rPr lang="en-AU" sz="2400" b="1" i="1" dirty="0"/>
              <a:t>any</a:t>
            </a:r>
            <a:r>
              <a:rPr lang="en-AU" sz="2400" i="1" dirty="0"/>
              <a:t> week/month/year of</a:t>
            </a:r>
          </a:p>
          <a:p>
            <a:pPr lvl="1"/>
            <a:r>
              <a:rPr lang="en-AU" sz="2000" i="1" dirty="0"/>
              <a:t>Unusually dry (D1&amp;2)?</a:t>
            </a:r>
          </a:p>
          <a:p>
            <a:pPr lvl="1"/>
            <a:r>
              <a:rPr lang="en-AU" sz="2000" i="1" dirty="0"/>
              <a:t>“Average” rainfall (D5&amp;6)?</a:t>
            </a:r>
          </a:p>
          <a:p>
            <a:pPr lvl="1"/>
            <a:r>
              <a:rPr lang="en-AU" sz="2000" i="1" dirty="0"/>
              <a:t>Unusually wet (D9&amp;10)?</a:t>
            </a:r>
            <a:br>
              <a:rPr lang="en-AU" sz="2000" i="1" dirty="0"/>
            </a:br>
            <a:endParaRPr lang="en-AU" sz="2000" i="1" dirty="0"/>
          </a:p>
          <a:p>
            <a:r>
              <a:rPr lang="en-AU" sz="2400" dirty="0"/>
              <a:t>Predictions: 99 model forecast runs</a:t>
            </a:r>
          </a:p>
          <a:p>
            <a:pPr lvl="1"/>
            <a:r>
              <a:rPr lang="en-AU" sz="2000" i="1" dirty="0"/>
              <a:t>Unusually dry  (D1&amp;2)?</a:t>
            </a:r>
          </a:p>
          <a:p>
            <a:pPr lvl="1"/>
            <a:r>
              <a:rPr lang="en-AU" sz="2000" i="1" dirty="0"/>
              <a:t>“Average” rainfall (D5&amp;6)?</a:t>
            </a:r>
          </a:p>
          <a:p>
            <a:pPr lvl="1"/>
            <a:r>
              <a:rPr lang="en-AU" sz="2000" i="1" dirty="0"/>
              <a:t>Unusually wet (D9&amp;10)?</a:t>
            </a:r>
            <a:endParaRPr lang="en-AU" sz="2400" dirty="0"/>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fld id="{D07AAD80-4D8D-8346-9B38-9B0F03191453}" type="slidenum">
              <a:rPr lang="en-US" smtClean="0"/>
              <a:pPr/>
              <a:t>14</a:t>
            </a:fld>
            <a:endParaRPr lang="en-US"/>
          </a:p>
        </p:txBody>
      </p:sp>
      <p:pic>
        <p:nvPicPr>
          <p:cNvPr id="9" name="Picture 8">
            <a:extLst>
              <a:ext uri="{FF2B5EF4-FFF2-40B4-BE49-F238E27FC236}">
                <a16:creationId xmlns:a16="http://schemas.microsoft.com/office/drawing/2014/main" id="{B4F70490-A3E3-6A28-3A7D-AA694782DF05}"/>
              </a:ext>
            </a:extLst>
          </p:cNvPr>
          <p:cNvPicPr>
            <a:picLocks noChangeAspect="1"/>
          </p:cNvPicPr>
          <p:nvPr/>
        </p:nvPicPr>
        <p:blipFill>
          <a:blip r:embed="rId3"/>
          <a:stretch>
            <a:fillRect/>
          </a:stretch>
        </p:blipFill>
        <p:spPr>
          <a:xfrm>
            <a:off x="6949440" y="2984962"/>
            <a:ext cx="4711628" cy="3283862"/>
          </a:xfrm>
          <a:prstGeom prst="rect">
            <a:avLst/>
          </a:prstGeom>
        </p:spPr>
      </p:pic>
      <p:pic>
        <p:nvPicPr>
          <p:cNvPr id="2" name="Picture 1">
            <a:extLst>
              <a:ext uri="{FF2B5EF4-FFF2-40B4-BE49-F238E27FC236}">
                <a16:creationId xmlns:a16="http://schemas.microsoft.com/office/drawing/2014/main" id="{0F16CB67-9924-CE2C-4DF7-9A20694D0BD6}"/>
              </a:ext>
            </a:extLst>
          </p:cNvPr>
          <p:cNvPicPr>
            <a:picLocks noChangeAspect="1"/>
          </p:cNvPicPr>
          <p:nvPr/>
        </p:nvPicPr>
        <p:blipFill>
          <a:blip r:embed="rId4"/>
          <a:stretch>
            <a:fillRect/>
          </a:stretch>
        </p:blipFill>
        <p:spPr>
          <a:xfrm>
            <a:off x="10416805" y="231565"/>
            <a:ext cx="1654155" cy="1007803"/>
          </a:xfrm>
          <a:prstGeom prst="rect">
            <a:avLst/>
          </a:prstGeom>
        </p:spPr>
      </p:pic>
      <p:sp>
        <p:nvSpPr>
          <p:cNvPr id="3" name="TextBox 2">
            <a:extLst>
              <a:ext uri="{FF2B5EF4-FFF2-40B4-BE49-F238E27FC236}">
                <a16:creationId xmlns:a16="http://schemas.microsoft.com/office/drawing/2014/main" id="{E4CD139F-FE9C-08F8-5FEC-62436F483CA1}"/>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11</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32744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a:t>Probability</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r>
              <a:rPr lang="en-AU" sz="2400" dirty="0"/>
              <a:t>Neutral forecast means an equal likelihood that </a:t>
            </a:r>
            <a:r>
              <a:rPr lang="en-US" sz="2400" dirty="0"/>
              <a:t>any outcome can be expected</a:t>
            </a:r>
          </a:p>
          <a:p>
            <a:r>
              <a:rPr lang="en-US" sz="2400" dirty="0"/>
              <a:t>Neutral forecast doesn’t mean average</a:t>
            </a:r>
            <a:br>
              <a:rPr lang="en-AU" sz="2400" dirty="0">
                <a:solidFill>
                  <a:schemeClr val="tx1"/>
                </a:solidFill>
              </a:rPr>
            </a:br>
            <a:endParaRPr lang="en-AU" sz="2400" dirty="0">
              <a:solidFill>
                <a:schemeClr val="tx1"/>
              </a:solidFill>
            </a:endParaRP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fld id="{D07AAD80-4D8D-8346-9B38-9B0F03191453}" type="slidenum">
              <a:rPr lang="en-US" smtClean="0"/>
              <a:pPr/>
              <a:t>15</a:t>
            </a:fld>
            <a:endParaRPr lang="en-US"/>
          </a:p>
        </p:txBody>
      </p:sp>
      <p:pic>
        <p:nvPicPr>
          <p:cNvPr id="3" name="Picture 2">
            <a:extLst>
              <a:ext uri="{FF2B5EF4-FFF2-40B4-BE49-F238E27FC236}">
                <a16:creationId xmlns:a16="http://schemas.microsoft.com/office/drawing/2014/main" id="{3282D13D-15DC-C6BF-CDE9-EDE6B4480216}"/>
              </a:ext>
            </a:extLst>
          </p:cNvPr>
          <p:cNvPicPr>
            <a:picLocks noChangeAspect="1"/>
          </p:cNvPicPr>
          <p:nvPr/>
        </p:nvPicPr>
        <p:blipFill>
          <a:blip r:embed="rId3"/>
          <a:stretch>
            <a:fillRect/>
          </a:stretch>
        </p:blipFill>
        <p:spPr>
          <a:xfrm>
            <a:off x="1505825" y="3185051"/>
            <a:ext cx="3679491" cy="2913380"/>
          </a:xfrm>
          <a:prstGeom prst="rect">
            <a:avLst/>
          </a:prstGeom>
        </p:spPr>
      </p:pic>
      <p:pic>
        <p:nvPicPr>
          <p:cNvPr id="1026" name="8A20EB50-8401-41FB-95DE-EBAFB30E9AFA" descr="IMG_0006.jpg">
            <a:extLst>
              <a:ext uri="{FF2B5EF4-FFF2-40B4-BE49-F238E27FC236}">
                <a16:creationId xmlns:a16="http://schemas.microsoft.com/office/drawing/2014/main" id="{807A5FEB-B134-8827-8D6F-34E153957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415" y="3386939"/>
            <a:ext cx="3679492" cy="26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E2D7DE-B7C0-CD62-9C0B-CC404FDBE358}"/>
              </a:ext>
            </a:extLst>
          </p:cNvPr>
          <p:cNvSpPr txBox="1"/>
          <p:nvPr/>
        </p:nvSpPr>
        <p:spPr>
          <a:xfrm>
            <a:off x="2406460" y="2938642"/>
            <a:ext cx="2403231" cy="461665"/>
          </a:xfrm>
          <a:prstGeom prst="rect">
            <a:avLst/>
          </a:prstGeom>
          <a:noFill/>
        </p:spPr>
        <p:txBody>
          <a:bodyPr wrap="square" rtlCol="0">
            <a:spAutoFit/>
          </a:bodyPr>
          <a:lstStyle/>
          <a:p>
            <a:r>
              <a:rPr lang="en-AU" sz="2400" b="1" i="1" dirty="0">
                <a:solidFill>
                  <a:srgbClr val="3BB0C9"/>
                </a:solidFill>
              </a:rPr>
              <a:t>Neutral forecast</a:t>
            </a:r>
            <a:endParaRPr lang="en-AU" sz="2400" dirty="0">
              <a:solidFill>
                <a:srgbClr val="3BB0C9"/>
              </a:solidFill>
            </a:endParaRPr>
          </a:p>
        </p:txBody>
      </p:sp>
      <p:sp>
        <p:nvSpPr>
          <p:cNvPr id="8" name="TextBox 7">
            <a:extLst>
              <a:ext uri="{FF2B5EF4-FFF2-40B4-BE49-F238E27FC236}">
                <a16:creationId xmlns:a16="http://schemas.microsoft.com/office/drawing/2014/main" id="{3CF5AED6-472E-606D-AD78-9D2C8284A5A2}"/>
              </a:ext>
            </a:extLst>
          </p:cNvPr>
          <p:cNvSpPr txBox="1"/>
          <p:nvPr/>
        </p:nvSpPr>
        <p:spPr>
          <a:xfrm>
            <a:off x="6787419" y="2925274"/>
            <a:ext cx="2403231" cy="461665"/>
          </a:xfrm>
          <a:prstGeom prst="rect">
            <a:avLst/>
          </a:prstGeom>
          <a:noFill/>
        </p:spPr>
        <p:txBody>
          <a:bodyPr wrap="square" rtlCol="0">
            <a:spAutoFit/>
          </a:bodyPr>
          <a:lstStyle/>
          <a:p>
            <a:r>
              <a:rPr lang="en-AU" sz="2400" b="1" i="1" dirty="0">
                <a:solidFill>
                  <a:srgbClr val="3BB0C9"/>
                </a:solidFill>
              </a:rPr>
              <a:t>Average forecast</a:t>
            </a:r>
            <a:endParaRPr lang="en-AU" sz="2400" dirty="0">
              <a:solidFill>
                <a:srgbClr val="3BB0C9"/>
              </a:solidFill>
            </a:endParaRPr>
          </a:p>
        </p:txBody>
      </p:sp>
      <p:pic>
        <p:nvPicPr>
          <p:cNvPr id="9" name="Picture 8">
            <a:extLst>
              <a:ext uri="{FF2B5EF4-FFF2-40B4-BE49-F238E27FC236}">
                <a16:creationId xmlns:a16="http://schemas.microsoft.com/office/drawing/2014/main" id="{525AE00F-D1DD-98C6-F54D-C1FC7A1A66DD}"/>
              </a:ext>
            </a:extLst>
          </p:cNvPr>
          <p:cNvPicPr>
            <a:picLocks noChangeAspect="1"/>
          </p:cNvPicPr>
          <p:nvPr/>
        </p:nvPicPr>
        <p:blipFill>
          <a:blip r:embed="rId5"/>
          <a:stretch>
            <a:fillRect/>
          </a:stretch>
        </p:blipFill>
        <p:spPr>
          <a:xfrm>
            <a:off x="10416805" y="231565"/>
            <a:ext cx="1654155" cy="1007803"/>
          </a:xfrm>
          <a:prstGeom prst="rect">
            <a:avLst/>
          </a:prstGeom>
        </p:spPr>
      </p:pic>
      <p:sp>
        <p:nvSpPr>
          <p:cNvPr id="10" name="TextBox 9">
            <a:extLst>
              <a:ext uri="{FF2B5EF4-FFF2-40B4-BE49-F238E27FC236}">
                <a16:creationId xmlns:a16="http://schemas.microsoft.com/office/drawing/2014/main" id="{C2AD7AE9-ED9B-F996-FE40-F202680AE849}"/>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8</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7960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dirty="0"/>
              <a:t>Forecasting language</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endParaRPr lang="en-AU" dirty="0">
              <a:solidFill>
                <a:schemeClr val="tx1"/>
              </a:solidFill>
            </a:endParaRPr>
          </a:p>
          <a:p>
            <a:r>
              <a:rPr lang="en-AU" dirty="0"/>
              <a:t>Box and whisker plots</a:t>
            </a:r>
            <a:endParaRPr lang="en-AU" b="1" i="1" dirty="0"/>
          </a:p>
          <a:p>
            <a:pPr marL="0" indent="0">
              <a:buNone/>
            </a:pPr>
            <a:endParaRPr lang="en-AU" dirty="0">
              <a:solidFill>
                <a:schemeClr val="tx1"/>
              </a:solidFill>
            </a:endParaRP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Forewarned is Forearmed </a:t>
            </a: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t>
            </a:r>
            <a:r>
              <a:rPr kumimoji="0" lang="en-US" sz="12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7AAD80-4D8D-8346-9B38-9B0F03191453}" type="slidenum">
              <a:rPr kumimoji="0" lang="en-US" sz="1200" b="1"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04BAB09-DE16-C6FA-3BF0-8AFC854EE211}"/>
              </a:ext>
            </a:extLst>
          </p:cNvPr>
          <p:cNvPicPr>
            <a:picLocks noChangeAspect="1"/>
          </p:cNvPicPr>
          <p:nvPr/>
        </p:nvPicPr>
        <p:blipFill>
          <a:blip r:embed="rId3"/>
          <a:stretch>
            <a:fillRect/>
          </a:stretch>
        </p:blipFill>
        <p:spPr>
          <a:xfrm>
            <a:off x="4531360" y="1630101"/>
            <a:ext cx="6782972" cy="4711525"/>
          </a:xfrm>
          <a:prstGeom prst="rect">
            <a:avLst/>
          </a:prstGeom>
        </p:spPr>
      </p:pic>
      <p:cxnSp>
        <p:nvCxnSpPr>
          <p:cNvPr id="9" name="Straight Connector 8">
            <a:extLst>
              <a:ext uri="{FF2B5EF4-FFF2-40B4-BE49-F238E27FC236}">
                <a16:creationId xmlns:a16="http://schemas.microsoft.com/office/drawing/2014/main" id="{D9796C9E-0F42-E4F4-C5BA-67BEF368BE2E}"/>
              </a:ext>
            </a:extLst>
          </p:cNvPr>
          <p:cNvCxnSpPr/>
          <p:nvPr/>
        </p:nvCxnSpPr>
        <p:spPr>
          <a:xfrm flipH="1">
            <a:off x="5391975" y="4863505"/>
            <a:ext cx="2301765"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431B729-8659-67DD-0A1E-A0A7987E7290}"/>
              </a:ext>
            </a:extLst>
          </p:cNvPr>
          <p:cNvCxnSpPr>
            <a:cxnSpLocks/>
          </p:cNvCxnSpPr>
          <p:nvPr/>
        </p:nvCxnSpPr>
        <p:spPr>
          <a:xfrm flipV="1">
            <a:off x="7044266" y="2499761"/>
            <a:ext cx="0" cy="3615558"/>
          </a:xfrm>
          <a:prstGeom prst="line">
            <a:avLst/>
          </a:prstGeom>
          <a:ln w="28575">
            <a:prstDash val="dash"/>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346ECEE3-EC7E-9602-B503-DDC626216E29}"/>
              </a:ext>
            </a:extLst>
          </p:cNvPr>
          <p:cNvPicPr>
            <a:picLocks noChangeAspect="1"/>
          </p:cNvPicPr>
          <p:nvPr/>
        </p:nvPicPr>
        <p:blipFill>
          <a:blip r:embed="rId4"/>
          <a:stretch>
            <a:fillRect/>
          </a:stretch>
        </p:blipFill>
        <p:spPr>
          <a:xfrm>
            <a:off x="10416805" y="231565"/>
            <a:ext cx="1654155" cy="1007803"/>
          </a:xfrm>
          <a:prstGeom prst="rect">
            <a:avLst/>
          </a:prstGeom>
        </p:spPr>
      </p:pic>
      <p:sp>
        <p:nvSpPr>
          <p:cNvPr id="8" name="TextBox 7">
            <a:extLst>
              <a:ext uri="{FF2B5EF4-FFF2-40B4-BE49-F238E27FC236}">
                <a16:creationId xmlns:a16="http://schemas.microsoft.com/office/drawing/2014/main" id="{125D7761-532A-83E1-9898-BF331F63BC98}"/>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 </a:t>
            </a:r>
            <a:r>
              <a:rPr lang="en-AU" sz="2000" dirty="0">
                <a:solidFill>
                  <a:schemeClr val="bg1"/>
                </a:solidFill>
              </a:rPr>
              <a:t>11</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2013957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4297-03D7-6201-EA56-9F8661D5246E}"/>
              </a:ext>
            </a:extLst>
          </p:cNvPr>
          <p:cNvSpPr>
            <a:spLocks noGrp="1"/>
          </p:cNvSpPr>
          <p:nvPr>
            <p:ph type="title"/>
          </p:nvPr>
        </p:nvSpPr>
        <p:spPr/>
        <p:txBody>
          <a:bodyPr/>
          <a:lstStyle/>
          <a:p>
            <a:r>
              <a:rPr lang="en-AU" dirty="0"/>
              <a:t>Forecast versus hindcast</a:t>
            </a:r>
          </a:p>
        </p:txBody>
      </p:sp>
      <p:sp>
        <p:nvSpPr>
          <p:cNvPr id="3" name="Content Placeholder 2">
            <a:extLst>
              <a:ext uri="{FF2B5EF4-FFF2-40B4-BE49-F238E27FC236}">
                <a16:creationId xmlns:a16="http://schemas.microsoft.com/office/drawing/2014/main" id="{078C5C6B-F139-EC0B-7FCE-8F65F9FD891D}"/>
              </a:ext>
            </a:extLst>
          </p:cNvPr>
          <p:cNvSpPr>
            <a:spLocks noGrp="1"/>
          </p:cNvSpPr>
          <p:nvPr>
            <p:ph idx="1"/>
          </p:nvPr>
        </p:nvSpPr>
        <p:spPr/>
        <p:txBody>
          <a:bodyPr vert="horz" lIns="0" tIns="0" rIns="0" bIns="0" rtlCol="0" anchor="t">
            <a:noAutofit/>
          </a:bodyPr>
          <a:lstStyle/>
          <a:p>
            <a:r>
              <a:rPr lang="en-US" dirty="0"/>
              <a:t>A </a:t>
            </a:r>
            <a:r>
              <a:rPr lang="en-US" b="1" dirty="0"/>
              <a:t>forecast</a:t>
            </a:r>
            <a:r>
              <a:rPr lang="en-US" dirty="0"/>
              <a:t> is a prediction of weather conditions, for a specific time and place, in the near future.</a:t>
            </a:r>
            <a:br>
              <a:rPr lang="en-US" dirty="0"/>
            </a:br>
            <a:endParaRPr lang="en-US" dirty="0"/>
          </a:p>
          <a:p>
            <a:r>
              <a:rPr lang="en-US" dirty="0"/>
              <a:t>A </a:t>
            </a:r>
            <a:r>
              <a:rPr lang="en-US" b="1" dirty="0"/>
              <a:t>hindcast</a:t>
            </a:r>
            <a:r>
              <a:rPr lang="en-US" dirty="0"/>
              <a:t> considers what the weather was like in the past (usually for a period ranging from a few days to several decades).</a:t>
            </a:r>
            <a:endParaRPr lang="en-AU" dirty="0"/>
          </a:p>
        </p:txBody>
      </p:sp>
      <p:sp>
        <p:nvSpPr>
          <p:cNvPr id="4" name="Footer Placeholder 3">
            <a:extLst>
              <a:ext uri="{FF2B5EF4-FFF2-40B4-BE49-F238E27FC236}">
                <a16:creationId xmlns:a16="http://schemas.microsoft.com/office/drawing/2014/main" id="{C220909C-BA42-E11F-B483-108A9C97F0D7}"/>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E49BEDE3-8290-4267-1DC0-300DF8DDFD4E}"/>
              </a:ext>
            </a:extLst>
          </p:cNvPr>
          <p:cNvSpPr>
            <a:spLocks noGrp="1"/>
          </p:cNvSpPr>
          <p:nvPr>
            <p:ph type="sldNum" sz="quarter" idx="12"/>
          </p:nvPr>
        </p:nvSpPr>
        <p:spPr/>
        <p:txBody>
          <a:bodyPr/>
          <a:lstStyle/>
          <a:p>
            <a:fld id="{D07AAD80-4D8D-8346-9B38-9B0F03191453}" type="slidenum">
              <a:rPr lang="en-US" smtClean="0"/>
              <a:pPr/>
              <a:t>17</a:t>
            </a:fld>
            <a:endParaRPr lang="en-US"/>
          </a:p>
        </p:txBody>
      </p:sp>
      <p:pic>
        <p:nvPicPr>
          <p:cNvPr id="8" name="Picture 7">
            <a:extLst>
              <a:ext uri="{FF2B5EF4-FFF2-40B4-BE49-F238E27FC236}">
                <a16:creationId xmlns:a16="http://schemas.microsoft.com/office/drawing/2014/main" id="{78C027EF-E56E-7F8A-FF4A-2B08638BE26A}"/>
              </a:ext>
            </a:extLst>
          </p:cNvPr>
          <p:cNvPicPr>
            <a:picLocks noChangeAspect="1"/>
          </p:cNvPicPr>
          <p:nvPr/>
        </p:nvPicPr>
        <p:blipFill>
          <a:blip r:embed="rId2"/>
          <a:stretch>
            <a:fillRect/>
          </a:stretch>
        </p:blipFill>
        <p:spPr>
          <a:xfrm>
            <a:off x="10416805" y="231565"/>
            <a:ext cx="1654155" cy="1007803"/>
          </a:xfrm>
          <a:prstGeom prst="rect">
            <a:avLst/>
          </a:prstGeom>
        </p:spPr>
      </p:pic>
      <p:sp>
        <p:nvSpPr>
          <p:cNvPr id="9" name="TextBox 8">
            <a:extLst>
              <a:ext uri="{FF2B5EF4-FFF2-40B4-BE49-F238E27FC236}">
                <a16:creationId xmlns:a16="http://schemas.microsoft.com/office/drawing/2014/main" id="{1E9AFF19-6169-66CE-2A66-D6D14F420AAE}"/>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3</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39368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750D-CB87-C4D1-0064-F0E21EDC2D06}"/>
              </a:ext>
            </a:extLst>
          </p:cNvPr>
          <p:cNvSpPr>
            <a:spLocks noGrp="1"/>
          </p:cNvSpPr>
          <p:nvPr>
            <p:ph type="title"/>
          </p:nvPr>
        </p:nvSpPr>
        <p:spPr/>
        <p:txBody>
          <a:bodyPr/>
          <a:lstStyle/>
          <a:p>
            <a:r>
              <a:rPr lang="en-AU" dirty="0"/>
              <a:t>Model accuracy</a:t>
            </a:r>
          </a:p>
        </p:txBody>
      </p:sp>
      <p:sp>
        <p:nvSpPr>
          <p:cNvPr id="3" name="Content Placeholder 2">
            <a:extLst>
              <a:ext uri="{FF2B5EF4-FFF2-40B4-BE49-F238E27FC236}">
                <a16:creationId xmlns:a16="http://schemas.microsoft.com/office/drawing/2014/main" id="{83EA279D-0F31-70F1-A4A1-C612E6CE6F88}"/>
              </a:ext>
            </a:extLst>
          </p:cNvPr>
          <p:cNvSpPr>
            <a:spLocks noGrp="1"/>
          </p:cNvSpPr>
          <p:nvPr>
            <p:ph idx="1"/>
          </p:nvPr>
        </p:nvSpPr>
        <p:spPr>
          <a:xfrm>
            <a:off x="334963" y="1741276"/>
            <a:ext cx="11522074" cy="4314967"/>
          </a:xfrm>
        </p:spPr>
        <p:txBody>
          <a:bodyPr/>
          <a:lstStyle/>
          <a:p>
            <a:pPr>
              <a:lnSpc>
                <a:spcPct val="150000"/>
              </a:lnSpc>
            </a:pPr>
            <a:r>
              <a:rPr lang="en-US" sz="2400" dirty="0"/>
              <a:t>Determines how well a weather prediction model is able to make accurate forecasts of future weather conditions based on past and current data.</a:t>
            </a:r>
            <a:br>
              <a:rPr lang="en-US" sz="2400" dirty="0"/>
            </a:br>
            <a:r>
              <a:rPr lang="en-US" sz="2400" dirty="0"/>
              <a:t>	</a:t>
            </a:r>
            <a:r>
              <a:rPr lang="en-US" sz="2400" b="1" i="1" dirty="0">
                <a:solidFill>
                  <a:srgbClr val="3BB0C9"/>
                </a:solidFill>
              </a:rPr>
              <a:t>Hindcast &amp; forecast</a:t>
            </a:r>
            <a:endParaRPr lang="en-US" sz="2400" dirty="0"/>
          </a:p>
          <a:p>
            <a:pPr>
              <a:lnSpc>
                <a:spcPct val="150000"/>
              </a:lnSpc>
            </a:pPr>
            <a:r>
              <a:rPr lang="en-US" sz="2400" dirty="0"/>
              <a:t>The time of year and location for which the forecasts are made can make a difference. </a:t>
            </a:r>
            <a:br>
              <a:rPr lang="en-US" sz="2400" dirty="0"/>
            </a:br>
            <a:r>
              <a:rPr lang="en-US" sz="2400" dirty="0"/>
              <a:t>	</a:t>
            </a:r>
            <a:endParaRPr lang="en-AU" sz="2400" dirty="0"/>
          </a:p>
        </p:txBody>
      </p:sp>
      <p:sp>
        <p:nvSpPr>
          <p:cNvPr id="4" name="Footer Placeholder 3">
            <a:extLst>
              <a:ext uri="{FF2B5EF4-FFF2-40B4-BE49-F238E27FC236}">
                <a16:creationId xmlns:a16="http://schemas.microsoft.com/office/drawing/2014/main" id="{4024083C-5DE0-0CEB-C8D3-1E7C3C6BBE84}"/>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45AC2BB1-71E9-248A-E191-9E969521052E}"/>
              </a:ext>
            </a:extLst>
          </p:cNvPr>
          <p:cNvSpPr>
            <a:spLocks noGrp="1"/>
          </p:cNvSpPr>
          <p:nvPr>
            <p:ph type="sldNum" sz="quarter" idx="12"/>
          </p:nvPr>
        </p:nvSpPr>
        <p:spPr/>
        <p:txBody>
          <a:bodyPr/>
          <a:lstStyle/>
          <a:p>
            <a:fld id="{D07AAD80-4D8D-8346-9B38-9B0F03191453}" type="slidenum">
              <a:rPr lang="en-US" smtClean="0"/>
              <a:pPr/>
              <a:t>18</a:t>
            </a:fld>
            <a:endParaRPr lang="en-US"/>
          </a:p>
        </p:txBody>
      </p:sp>
      <p:sp>
        <p:nvSpPr>
          <p:cNvPr id="7" name="TextBox 6">
            <a:extLst>
              <a:ext uri="{FF2B5EF4-FFF2-40B4-BE49-F238E27FC236}">
                <a16:creationId xmlns:a16="http://schemas.microsoft.com/office/drawing/2014/main" id="{72121C82-B057-333E-5DAF-8C0335F3BEA6}"/>
              </a:ext>
            </a:extLst>
          </p:cNvPr>
          <p:cNvSpPr txBox="1"/>
          <p:nvPr/>
        </p:nvSpPr>
        <p:spPr>
          <a:xfrm>
            <a:off x="4058915" y="4997548"/>
            <a:ext cx="7004221" cy="1143070"/>
          </a:xfrm>
          <a:custGeom>
            <a:avLst/>
            <a:gdLst>
              <a:gd name="connsiteX0" fmla="*/ 0 w 7004221"/>
              <a:gd name="connsiteY0" fmla="*/ 0 h 1143070"/>
              <a:gd name="connsiteX1" fmla="*/ 776832 w 7004221"/>
              <a:gd name="connsiteY1" fmla="*/ 0 h 1143070"/>
              <a:gd name="connsiteX2" fmla="*/ 1343537 w 7004221"/>
              <a:gd name="connsiteY2" fmla="*/ 0 h 1143070"/>
              <a:gd name="connsiteX3" fmla="*/ 2120369 w 7004221"/>
              <a:gd name="connsiteY3" fmla="*/ 0 h 1143070"/>
              <a:gd name="connsiteX4" fmla="*/ 2617032 w 7004221"/>
              <a:gd name="connsiteY4" fmla="*/ 0 h 1143070"/>
              <a:gd name="connsiteX5" fmla="*/ 3183737 w 7004221"/>
              <a:gd name="connsiteY5" fmla="*/ 0 h 1143070"/>
              <a:gd name="connsiteX6" fmla="*/ 3820484 w 7004221"/>
              <a:gd name="connsiteY6" fmla="*/ 0 h 1143070"/>
              <a:gd name="connsiteX7" fmla="*/ 4457232 w 7004221"/>
              <a:gd name="connsiteY7" fmla="*/ 0 h 1143070"/>
              <a:gd name="connsiteX8" fmla="*/ 4953894 w 7004221"/>
              <a:gd name="connsiteY8" fmla="*/ 0 h 1143070"/>
              <a:gd name="connsiteX9" fmla="*/ 5520600 w 7004221"/>
              <a:gd name="connsiteY9" fmla="*/ 0 h 1143070"/>
              <a:gd name="connsiteX10" fmla="*/ 5947220 w 7004221"/>
              <a:gd name="connsiteY10" fmla="*/ 0 h 1143070"/>
              <a:gd name="connsiteX11" fmla="*/ 7004221 w 7004221"/>
              <a:gd name="connsiteY11" fmla="*/ 0 h 1143070"/>
              <a:gd name="connsiteX12" fmla="*/ 7004221 w 7004221"/>
              <a:gd name="connsiteY12" fmla="*/ 537243 h 1143070"/>
              <a:gd name="connsiteX13" fmla="*/ 7004221 w 7004221"/>
              <a:gd name="connsiteY13" fmla="*/ 1143070 h 1143070"/>
              <a:gd name="connsiteX14" fmla="*/ 6507558 w 7004221"/>
              <a:gd name="connsiteY14" fmla="*/ 1143070 h 1143070"/>
              <a:gd name="connsiteX15" fmla="*/ 5800768 w 7004221"/>
              <a:gd name="connsiteY15" fmla="*/ 1143070 h 1143070"/>
              <a:gd name="connsiteX16" fmla="*/ 5234063 w 7004221"/>
              <a:gd name="connsiteY16" fmla="*/ 1143070 h 1143070"/>
              <a:gd name="connsiteX17" fmla="*/ 4527274 w 7004221"/>
              <a:gd name="connsiteY17" fmla="*/ 1143070 h 1143070"/>
              <a:gd name="connsiteX18" fmla="*/ 3750442 w 7004221"/>
              <a:gd name="connsiteY18" fmla="*/ 1143070 h 1143070"/>
              <a:gd name="connsiteX19" fmla="*/ 3183737 w 7004221"/>
              <a:gd name="connsiteY19" fmla="*/ 1143070 h 1143070"/>
              <a:gd name="connsiteX20" fmla="*/ 2406905 w 7004221"/>
              <a:gd name="connsiteY20" fmla="*/ 1143070 h 1143070"/>
              <a:gd name="connsiteX21" fmla="*/ 1630073 w 7004221"/>
              <a:gd name="connsiteY21" fmla="*/ 1143070 h 1143070"/>
              <a:gd name="connsiteX22" fmla="*/ 853241 w 7004221"/>
              <a:gd name="connsiteY22" fmla="*/ 1143070 h 1143070"/>
              <a:gd name="connsiteX23" fmla="*/ 0 w 7004221"/>
              <a:gd name="connsiteY23" fmla="*/ 1143070 h 1143070"/>
              <a:gd name="connsiteX24" fmla="*/ 0 w 7004221"/>
              <a:gd name="connsiteY24" fmla="*/ 594396 h 1143070"/>
              <a:gd name="connsiteX25" fmla="*/ 0 w 7004221"/>
              <a:gd name="connsiteY25" fmla="*/ 0 h 1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04221" h="1143070" fill="none" extrusionOk="0">
                <a:moveTo>
                  <a:pt x="0" y="0"/>
                </a:moveTo>
                <a:cubicBezTo>
                  <a:pt x="364811" y="20451"/>
                  <a:pt x="395727" y="-8729"/>
                  <a:pt x="776832" y="0"/>
                </a:cubicBezTo>
                <a:cubicBezTo>
                  <a:pt x="1157937" y="8729"/>
                  <a:pt x="1127397" y="-23932"/>
                  <a:pt x="1343537" y="0"/>
                </a:cubicBezTo>
                <a:cubicBezTo>
                  <a:pt x="1559678" y="23932"/>
                  <a:pt x="1829587" y="-34711"/>
                  <a:pt x="2120369" y="0"/>
                </a:cubicBezTo>
                <a:cubicBezTo>
                  <a:pt x="2411151" y="34711"/>
                  <a:pt x="2370118" y="2198"/>
                  <a:pt x="2617032" y="0"/>
                </a:cubicBezTo>
                <a:cubicBezTo>
                  <a:pt x="2863946" y="-2198"/>
                  <a:pt x="2939334" y="-13436"/>
                  <a:pt x="3183737" y="0"/>
                </a:cubicBezTo>
                <a:cubicBezTo>
                  <a:pt x="3428140" y="13436"/>
                  <a:pt x="3567755" y="14266"/>
                  <a:pt x="3820484" y="0"/>
                </a:cubicBezTo>
                <a:cubicBezTo>
                  <a:pt x="4073213" y="-14266"/>
                  <a:pt x="4138913" y="4312"/>
                  <a:pt x="4457232" y="0"/>
                </a:cubicBezTo>
                <a:cubicBezTo>
                  <a:pt x="4775551" y="-4312"/>
                  <a:pt x="4777039" y="2658"/>
                  <a:pt x="4953894" y="0"/>
                </a:cubicBezTo>
                <a:cubicBezTo>
                  <a:pt x="5130749" y="-2658"/>
                  <a:pt x="5281101" y="-27404"/>
                  <a:pt x="5520600" y="0"/>
                </a:cubicBezTo>
                <a:cubicBezTo>
                  <a:pt x="5760099" y="27404"/>
                  <a:pt x="5859573" y="14892"/>
                  <a:pt x="5947220" y="0"/>
                </a:cubicBezTo>
                <a:cubicBezTo>
                  <a:pt x="6034867" y="-14892"/>
                  <a:pt x="6756485" y="296"/>
                  <a:pt x="7004221" y="0"/>
                </a:cubicBezTo>
                <a:cubicBezTo>
                  <a:pt x="6990020" y="202919"/>
                  <a:pt x="7013332" y="289718"/>
                  <a:pt x="7004221" y="537243"/>
                </a:cubicBezTo>
                <a:cubicBezTo>
                  <a:pt x="6995110" y="784768"/>
                  <a:pt x="7002440" y="869849"/>
                  <a:pt x="7004221" y="1143070"/>
                </a:cubicBezTo>
                <a:cubicBezTo>
                  <a:pt x="6823349" y="1125695"/>
                  <a:pt x="6710439" y="1131657"/>
                  <a:pt x="6507558" y="1143070"/>
                </a:cubicBezTo>
                <a:cubicBezTo>
                  <a:pt x="6304677" y="1154483"/>
                  <a:pt x="5965598" y="1113868"/>
                  <a:pt x="5800768" y="1143070"/>
                </a:cubicBezTo>
                <a:cubicBezTo>
                  <a:pt x="5635938" y="1172273"/>
                  <a:pt x="5454313" y="1152283"/>
                  <a:pt x="5234063" y="1143070"/>
                </a:cubicBezTo>
                <a:cubicBezTo>
                  <a:pt x="5013814" y="1133857"/>
                  <a:pt x="4844604" y="1128208"/>
                  <a:pt x="4527274" y="1143070"/>
                </a:cubicBezTo>
                <a:cubicBezTo>
                  <a:pt x="4209944" y="1157932"/>
                  <a:pt x="3975408" y="1162348"/>
                  <a:pt x="3750442" y="1143070"/>
                </a:cubicBezTo>
                <a:cubicBezTo>
                  <a:pt x="3525476" y="1123792"/>
                  <a:pt x="3350108" y="1147893"/>
                  <a:pt x="3183737" y="1143070"/>
                </a:cubicBezTo>
                <a:cubicBezTo>
                  <a:pt x="3017366" y="1138247"/>
                  <a:pt x="2621021" y="1132034"/>
                  <a:pt x="2406905" y="1143070"/>
                </a:cubicBezTo>
                <a:cubicBezTo>
                  <a:pt x="2192789" y="1154106"/>
                  <a:pt x="2005246" y="1111585"/>
                  <a:pt x="1630073" y="1143070"/>
                </a:cubicBezTo>
                <a:cubicBezTo>
                  <a:pt x="1254900" y="1174555"/>
                  <a:pt x="1033743" y="1115971"/>
                  <a:pt x="853241" y="1143070"/>
                </a:cubicBezTo>
                <a:cubicBezTo>
                  <a:pt x="672739" y="1170169"/>
                  <a:pt x="192920" y="1122838"/>
                  <a:pt x="0" y="1143070"/>
                </a:cubicBezTo>
                <a:cubicBezTo>
                  <a:pt x="13899" y="974724"/>
                  <a:pt x="-9778" y="858037"/>
                  <a:pt x="0" y="594396"/>
                </a:cubicBezTo>
                <a:cubicBezTo>
                  <a:pt x="9778" y="330755"/>
                  <a:pt x="-25759" y="233556"/>
                  <a:pt x="0" y="0"/>
                </a:cubicBezTo>
                <a:close/>
              </a:path>
              <a:path w="7004221" h="1143070" stroke="0" extrusionOk="0">
                <a:moveTo>
                  <a:pt x="0" y="0"/>
                </a:moveTo>
                <a:cubicBezTo>
                  <a:pt x="215988" y="11329"/>
                  <a:pt x="343862" y="14281"/>
                  <a:pt x="496663" y="0"/>
                </a:cubicBezTo>
                <a:cubicBezTo>
                  <a:pt x="649464" y="-14281"/>
                  <a:pt x="865442" y="-13338"/>
                  <a:pt x="1063368" y="0"/>
                </a:cubicBezTo>
                <a:cubicBezTo>
                  <a:pt x="1261294" y="13338"/>
                  <a:pt x="1450754" y="7796"/>
                  <a:pt x="1770158" y="0"/>
                </a:cubicBezTo>
                <a:cubicBezTo>
                  <a:pt x="2089562" y="-7796"/>
                  <a:pt x="2085318" y="-2136"/>
                  <a:pt x="2336863" y="0"/>
                </a:cubicBezTo>
                <a:cubicBezTo>
                  <a:pt x="2588409" y="2136"/>
                  <a:pt x="2654632" y="17382"/>
                  <a:pt x="2903568" y="0"/>
                </a:cubicBezTo>
                <a:cubicBezTo>
                  <a:pt x="3152504" y="-17382"/>
                  <a:pt x="3262668" y="-10297"/>
                  <a:pt x="3400231" y="0"/>
                </a:cubicBezTo>
                <a:cubicBezTo>
                  <a:pt x="3537794" y="10297"/>
                  <a:pt x="3707229" y="-4406"/>
                  <a:pt x="3896894" y="0"/>
                </a:cubicBezTo>
                <a:cubicBezTo>
                  <a:pt x="4086559" y="4406"/>
                  <a:pt x="4322686" y="30012"/>
                  <a:pt x="4673726" y="0"/>
                </a:cubicBezTo>
                <a:cubicBezTo>
                  <a:pt x="5024766" y="-30012"/>
                  <a:pt x="5027618" y="27871"/>
                  <a:pt x="5240431" y="0"/>
                </a:cubicBezTo>
                <a:cubicBezTo>
                  <a:pt x="5453245" y="-27871"/>
                  <a:pt x="5544774" y="1467"/>
                  <a:pt x="5737094" y="0"/>
                </a:cubicBezTo>
                <a:cubicBezTo>
                  <a:pt x="5929414" y="-1467"/>
                  <a:pt x="6114963" y="-11425"/>
                  <a:pt x="6373841" y="0"/>
                </a:cubicBezTo>
                <a:cubicBezTo>
                  <a:pt x="6632719" y="11425"/>
                  <a:pt x="6780455" y="-5917"/>
                  <a:pt x="7004221" y="0"/>
                </a:cubicBezTo>
                <a:cubicBezTo>
                  <a:pt x="6981911" y="276109"/>
                  <a:pt x="7033075" y="357806"/>
                  <a:pt x="7004221" y="594396"/>
                </a:cubicBezTo>
                <a:cubicBezTo>
                  <a:pt x="6975367" y="830986"/>
                  <a:pt x="7023086" y="1016244"/>
                  <a:pt x="7004221" y="1143070"/>
                </a:cubicBezTo>
                <a:cubicBezTo>
                  <a:pt x="6780178" y="1114720"/>
                  <a:pt x="6464480" y="1139925"/>
                  <a:pt x="6297431" y="1143070"/>
                </a:cubicBezTo>
                <a:cubicBezTo>
                  <a:pt x="6130382" y="1146216"/>
                  <a:pt x="5844497" y="1124446"/>
                  <a:pt x="5520600" y="1143070"/>
                </a:cubicBezTo>
                <a:cubicBezTo>
                  <a:pt x="5196703" y="1161694"/>
                  <a:pt x="5252021" y="1126277"/>
                  <a:pt x="5093979" y="1143070"/>
                </a:cubicBezTo>
                <a:cubicBezTo>
                  <a:pt x="4935937" y="1159863"/>
                  <a:pt x="4737591" y="1170266"/>
                  <a:pt x="4387189" y="1143070"/>
                </a:cubicBezTo>
                <a:cubicBezTo>
                  <a:pt x="4036787" y="1115875"/>
                  <a:pt x="3910195" y="1125722"/>
                  <a:pt x="3750442" y="1143070"/>
                </a:cubicBezTo>
                <a:cubicBezTo>
                  <a:pt x="3590689" y="1160418"/>
                  <a:pt x="3311449" y="1135289"/>
                  <a:pt x="3113695" y="1143070"/>
                </a:cubicBezTo>
                <a:cubicBezTo>
                  <a:pt x="2915941" y="1150851"/>
                  <a:pt x="2580081" y="1164680"/>
                  <a:pt x="2406905" y="1143070"/>
                </a:cubicBezTo>
                <a:cubicBezTo>
                  <a:pt x="2233729" y="1121461"/>
                  <a:pt x="1988763" y="1146436"/>
                  <a:pt x="1840200" y="1143070"/>
                </a:cubicBezTo>
                <a:cubicBezTo>
                  <a:pt x="1691637" y="1139704"/>
                  <a:pt x="1339353" y="1135042"/>
                  <a:pt x="1063368" y="1143070"/>
                </a:cubicBezTo>
                <a:cubicBezTo>
                  <a:pt x="787383" y="1151098"/>
                  <a:pt x="251449" y="1176955"/>
                  <a:pt x="0" y="1143070"/>
                </a:cubicBezTo>
                <a:cubicBezTo>
                  <a:pt x="18910" y="993416"/>
                  <a:pt x="6996" y="763071"/>
                  <a:pt x="0" y="582966"/>
                </a:cubicBezTo>
                <a:cubicBezTo>
                  <a:pt x="-6996" y="402861"/>
                  <a:pt x="-16589" y="281721"/>
                  <a:pt x="0" y="0"/>
                </a:cubicBezTo>
                <a:close/>
              </a:path>
            </a:pathLst>
          </a:custGeom>
          <a:solidFill>
            <a:srgbClr val="FDB714"/>
          </a:solidFill>
          <a:ln>
            <a:solidFill>
              <a:schemeClr val="tx1"/>
            </a:solidFill>
            <a:extLst>
              <a:ext uri="{C807C97D-BFC1-408E-A445-0C87EB9F89A2}">
                <ask:lineSketchStyleProps xmlns:ask="http://schemas.microsoft.com/office/drawing/2018/sketchyshapes" sd="1375938711">
                  <a:prstGeom prst="rect">
                    <a:avLst/>
                  </a:prstGeom>
                  <ask:type>
                    <ask:lineSketchFreehand/>
                  </ask:type>
                </ask:lineSketchStyleProps>
              </a:ext>
            </a:extLs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400" i="1" dirty="0">
                <a:effectLst/>
                <a:latin typeface="Calibri" panose="020F0502020204030204" pitchFamily="34" charset="0"/>
                <a:ea typeface="Calibri" panose="020F0502020204030204" pitchFamily="34" charset="0"/>
              </a:rPr>
              <a:t>“</a:t>
            </a:r>
            <a:r>
              <a:rPr lang="en-AU" sz="2400" dirty="0">
                <a:effectLst/>
                <a:latin typeface="Calibri" panose="020F0502020204030204" pitchFamily="34" charset="0"/>
                <a:ea typeface="Calibri" panose="020F0502020204030204" pitchFamily="34" charset="0"/>
              </a:rPr>
              <a:t>Too good to ignore, but not good enough to be sure.</a:t>
            </a:r>
            <a:r>
              <a:rPr lang="en-AU" sz="2400" i="1" dirty="0">
                <a:effectLst/>
                <a:latin typeface="Calibri" panose="020F0502020204030204" pitchFamily="34" charset="0"/>
                <a:ea typeface="Calibri" panose="020F0502020204030204" pitchFamily="34" charset="0"/>
              </a:rPr>
              <a:t>” </a:t>
            </a:r>
          </a:p>
          <a:p>
            <a:pPr algn="r">
              <a:lnSpc>
                <a:spcPct val="150000"/>
              </a:lnSpc>
            </a:pPr>
            <a:r>
              <a:rPr lang="en-AU" sz="2400" i="1" dirty="0">
                <a:latin typeface="Calibri" panose="020F0502020204030204" pitchFamily="34" charset="0"/>
                <a:ea typeface="Calibri" panose="020F0502020204030204" pitchFamily="34" charset="0"/>
              </a:rPr>
              <a:t>- </a:t>
            </a:r>
            <a:r>
              <a:rPr lang="en-AU" sz="2400" i="1" dirty="0">
                <a:effectLst/>
                <a:latin typeface="Calibri" panose="020F0502020204030204" pitchFamily="34" charset="0"/>
                <a:ea typeface="Calibri" panose="020F0502020204030204" pitchFamily="34" charset="0"/>
              </a:rPr>
              <a:t>Peter Hayman, SARDI</a:t>
            </a:r>
          </a:p>
        </p:txBody>
      </p:sp>
      <p:sp>
        <p:nvSpPr>
          <p:cNvPr id="9" name="Oval 8">
            <a:extLst>
              <a:ext uri="{FF2B5EF4-FFF2-40B4-BE49-F238E27FC236}">
                <a16:creationId xmlns:a16="http://schemas.microsoft.com/office/drawing/2014/main" id="{606EB1C0-1345-36A2-EB9D-794F6F6B3AEC}"/>
              </a:ext>
            </a:extLst>
          </p:cNvPr>
          <p:cNvSpPr/>
          <p:nvPr/>
        </p:nvSpPr>
        <p:spPr>
          <a:xfrm>
            <a:off x="8218450" y="2455598"/>
            <a:ext cx="1379638" cy="959074"/>
          </a:xfrm>
          <a:custGeom>
            <a:avLst/>
            <a:gdLst>
              <a:gd name="connsiteX0" fmla="*/ 0 w 1379638"/>
              <a:gd name="connsiteY0" fmla="*/ 479537 h 959074"/>
              <a:gd name="connsiteX1" fmla="*/ 689819 w 1379638"/>
              <a:gd name="connsiteY1" fmla="*/ 0 h 959074"/>
              <a:gd name="connsiteX2" fmla="*/ 1379638 w 1379638"/>
              <a:gd name="connsiteY2" fmla="*/ 479537 h 959074"/>
              <a:gd name="connsiteX3" fmla="*/ 689819 w 1379638"/>
              <a:gd name="connsiteY3" fmla="*/ 959074 h 959074"/>
              <a:gd name="connsiteX4" fmla="*/ 0 w 1379638"/>
              <a:gd name="connsiteY4" fmla="*/ 479537 h 95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38" h="959074" fill="none" extrusionOk="0">
                <a:moveTo>
                  <a:pt x="0" y="479537"/>
                </a:moveTo>
                <a:cubicBezTo>
                  <a:pt x="-27219" y="215727"/>
                  <a:pt x="272496" y="-64112"/>
                  <a:pt x="689819" y="0"/>
                </a:cubicBezTo>
                <a:cubicBezTo>
                  <a:pt x="1130109" y="28347"/>
                  <a:pt x="1390325" y="209031"/>
                  <a:pt x="1379638" y="479537"/>
                </a:cubicBezTo>
                <a:cubicBezTo>
                  <a:pt x="1454464" y="796517"/>
                  <a:pt x="1124760" y="926647"/>
                  <a:pt x="689819" y="959074"/>
                </a:cubicBezTo>
                <a:cubicBezTo>
                  <a:pt x="361833" y="977016"/>
                  <a:pt x="-27479" y="746564"/>
                  <a:pt x="0" y="479537"/>
                </a:cubicBezTo>
                <a:close/>
              </a:path>
              <a:path w="1379638" h="959074" stroke="0" extrusionOk="0">
                <a:moveTo>
                  <a:pt x="0" y="479537"/>
                </a:moveTo>
                <a:cubicBezTo>
                  <a:pt x="-20084" y="138781"/>
                  <a:pt x="303836" y="7157"/>
                  <a:pt x="689819" y="0"/>
                </a:cubicBezTo>
                <a:cubicBezTo>
                  <a:pt x="1091343" y="36002"/>
                  <a:pt x="1345594" y="202207"/>
                  <a:pt x="1379638" y="479537"/>
                </a:cubicBezTo>
                <a:cubicBezTo>
                  <a:pt x="1376378" y="819102"/>
                  <a:pt x="1129906" y="898503"/>
                  <a:pt x="689819" y="959074"/>
                </a:cubicBezTo>
                <a:cubicBezTo>
                  <a:pt x="290261" y="1014451"/>
                  <a:pt x="32700" y="692849"/>
                  <a:pt x="0" y="479537"/>
                </a:cubicBezTo>
                <a:close/>
              </a:path>
            </a:pathLst>
          </a:custGeom>
          <a:solidFill>
            <a:srgbClr val="3BB0C9">
              <a:alpha val="50196"/>
            </a:srgbClr>
          </a:solidFill>
          <a:ln>
            <a:extLst>
              <a:ext uri="{C807C97D-BFC1-408E-A445-0C87EB9F89A2}">
                <ask:lineSketchStyleProps xmlns:ask="http://schemas.microsoft.com/office/drawing/2018/sketchyshapes" sd="304534729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a:extLst>
              <a:ext uri="{FF2B5EF4-FFF2-40B4-BE49-F238E27FC236}">
                <a16:creationId xmlns:a16="http://schemas.microsoft.com/office/drawing/2014/main" id="{80C7C03D-D76F-C94A-1391-63A63CAA8FA6}"/>
              </a:ext>
            </a:extLst>
          </p:cNvPr>
          <p:cNvSpPr/>
          <p:nvPr/>
        </p:nvSpPr>
        <p:spPr>
          <a:xfrm>
            <a:off x="9236325" y="2470633"/>
            <a:ext cx="1379638" cy="959074"/>
          </a:xfrm>
          <a:custGeom>
            <a:avLst/>
            <a:gdLst>
              <a:gd name="connsiteX0" fmla="*/ 0 w 1379638"/>
              <a:gd name="connsiteY0" fmla="*/ 479537 h 959074"/>
              <a:gd name="connsiteX1" fmla="*/ 689819 w 1379638"/>
              <a:gd name="connsiteY1" fmla="*/ 0 h 959074"/>
              <a:gd name="connsiteX2" fmla="*/ 1379638 w 1379638"/>
              <a:gd name="connsiteY2" fmla="*/ 479537 h 959074"/>
              <a:gd name="connsiteX3" fmla="*/ 689819 w 1379638"/>
              <a:gd name="connsiteY3" fmla="*/ 959074 h 959074"/>
              <a:gd name="connsiteX4" fmla="*/ 0 w 1379638"/>
              <a:gd name="connsiteY4" fmla="*/ 479537 h 95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38" h="959074" fill="none" extrusionOk="0">
                <a:moveTo>
                  <a:pt x="0" y="479537"/>
                </a:moveTo>
                <a:cubicBezTo>
                  <a:pt x="-27219" y="215727"/>
                  <a:pt x="272496" y="-64112"/>
                  <a:pt x="689819" y="0"/>
                </a:cubicBezTo>
                <a:cubicBezTo>
                  <a:pt x="1130109" y="28347"/>
                  <a:pt x="1390325" y="209031"/>
                  <a:pt x="1379638" y="479537"/>
                </a:cubicBezTo>
                <a:cubicBezTo>
                  <a:pt x="1454464" y="796517"/>
                  <a:pt x="1124760" y="926647"/>
                  <a:pt x="689819" y="959074"/>
                </a:cubicBezTo>
                <a:cubicBezTo>
                  <a:pt x="361833" y="977016"/>
                  <a:pt x="-27479" y="746564"/>
                  <a:pt x="0" y="479537"/>
                </a:cubicBezTo>
                <a:close/>
              </a:path>
              <a:path w="1379638" h="959074" stroke="0" extrusionOk="0">
                <a:moveTo>
                  <a:pt x="0" y="479537"/>
                </a:moveTo>
                <a:cubicBezTo>
                  <a:pt x="-20084" y="138781"/>
                  <a:pt x="303836" y="7157"/>
                  <a:pt x="689819" y="0"/>
                </a:cubicBezTo>
                <a:cubicBezTo>
                  <a:pt x="1091343" y="36002"/>
                  <a:pt x="1345594" y="202207"/>
                  <a:pt x="1379638" y="479537"/>
                </a:cubicBezTo>
                <a:cubicBezTo>
                  <a:pt x="1376378" y="819102"/>
                  <a:pt x="1129906" y="898503"/>
                  <a:pt x="689819" y="959074"/>
                </a:cubicBezTo>
                <a:cubicBezTo>
                  <a:pt x="290261" y="1014451"/>
                  <a:pt x="32700" y="692849"/>
                  <a:pt x="0" y="479537"/>
                </a:cubicBezTo>
                <a:close/>
              </a:path>
            </a:pathLst>
          </a:custGeom>
          <a:solidFill>
            <a:srgbClr val="FDB714">
              <a:alpha val="50196"/>
            </a:srgbClr>
          </a:solidFill>
          <a:ln>
            <a:extLst>
              <a:ext uri="{C807C97D-BFC1-408E-A445-0C87EB9F89A2}">
                <ask:lineSketchStyleProps xmlns:ask="http://schemas.microsoft.com/office/drawing/2018/sketchyshapes" sd="304534729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52011EE1-6389-2504-48AD-A812FA6F36F0}"/>
              </a:ext>
            </a:extLst>
          </p:cNvPr>
          <p:cNvPicPr>
            <a:picLocks noChangeAspect="1"/>
          </p:cNvPicPr>
          <p:nvPr/>
        </p:nvPicPr>
        <p:blipFill>
          <a:blip r:embed="rId3"/>
          <a:stretch>
            <a:fillRect/>
          </a:stretch>
        </p:blipFill>
        <p:spPr>
          <a:xfrm>
            <a:off x="10416805" y="231565"/>
            <a:ext cx="1654155" cy="1007803"/>
          </a:xfrm>
          <a:prstGeom prst="rect">
            <a:avLst/>
          </a:prstGeom>
        </p:spPr>
      </p:pic>
      <p:sp>
        <p:nvSpPr>
          <p:cNvPr id="12" name="TextBox 11">
            <a:extLst>
              <a:ext uri="{FF2B5EF4-FFF2-40B4-BE49-F238E27FC236}">
                <a16:creationId xmlns:a16="http://schemas.microsoft.com/office/drawing/2014/main" id="{B5E3ED4C-3FD0-92DA-4D80-53DB7AA82FA6}"/>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5</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18115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B2DB-67A7-919D-6F34-9485BA5841D8}"/>
              </a:ext>
            </a:extLst>
          </p:cNvPr>
          <p:cNvSpPr>
            <a:spLocks noGrp="1"/>
          </p:cNvSpPr>
          <p:nvPr>
            <p:ph type="title"/>
          </p:nvPr>
        </p:nvSpPr>
        <p:spPr/>
        <p:txBody>
          <a:bodyPr/>
          <a:lstStyle/>
          <a:p>
            <a:r>
              <a:rPr lang="en-AU" dirty="0"/>
              <a:t>The four key weather extremes</a:t>
            </a:r>
          </a:p>
        </p:txBody>
      </p:sp>
      <p:sp>
        <p:nvSpPr>
          <p:cNvPr id="3" name="Content Placeholder 2">
            <a:extLst>
              <a:ext uri="{FF2B5EF4-FFF2-40B4-BE49-F238E27FC236}">
                <a16:creationId xmlns:a16="http://schemas.microsoft.com/office/drawing/2014/main" id="{6A24C311-ADB4-120F-E2B4-AE0B94956E46}"/>
              </a:ext>
            </a:extLst>
          </p:cNvPr>
          <p:cNvSpPr>
            <a:spLocks noGrp="1"/>
          </p:cNvSpPr>
          <p:nvPr>
            <p:ph idx="1"/>
          </p:nvPr>
        </p:nvSpPr>
        <p:spPr/>
        <p:txBody>
          <a:bodyPr/>
          <a:lstStyle/>
          <a:p>
            <a:pPr marL="514350" indent="-514350">
              <a:lnSpc>
                <a:spcPct val="150000"/>
              </a:lnSpc>
              <a:buFont typeface="+mj-lt"/>
              <a:buAutoNum type="arabicPeriod"/>
            </a:pPr>
            <a:r>
              <a:rPr lang="en-US" dirty="0"/>
              <a:t>Heat</a:t>
            </a:r>
          </a:p>
          <a:p>
            <a:pPr marL="514350" indent="-514350">
              <a:lnSpc>
                <a:spcPct val="150000"/>
              </a:lnSpc>
              <a:buFont typeface="+mj-lt"/>
              <a:buAutoNum type="arabicPeriod"/>
            </a:pPr>
            <a:r>
              <a:rPr lang="en-US" dirty="0"/>
              <a:t>Cold</a:t>
            </a:r>
          </a:p>
          <a:p>
            <a:pPr marL="514350" indent="-514350">
              <a:lnSpc>
                <a:spcPct val="150000"/>
              </a:lnSpc>
              <a:buFont typeface="+mj-lt"/>
              <a:buAutoNum type="arabicPeriod"/>
            </a:pPr>
            <a:r>
              <a:rPr lang="en-US" dirty="0"/>
              <a:t>Wet </a:t>
            </a:r>
          </a:p>
          <a:p>
            <a:pPr marL="514350" indent="-514350">
              <a:lnSpc>
                <a:spcPct val="150000"/>
              </a:lnSpc>
              <a:buFont typeface="+mj-lt"/>
              <a:buAutoNum type="arabicPeriod"/>
            </a:pPr>
            <a:r>
              <a:rPr lang="en-US" dirty="0"/>
              <a:t>Dry</a:t>
            </a:r>
            <a:endParaRPr lang="en-AU" dirty="0"/>
          </a:p>
        </p:txBody>
      </p:sp>
      <p:sp>
        <p:nvSpPr>
          <p:cNvPr id="4" name="Footer Placeholder 3">
            <a:extLst>
              <a:ext uri="{FF2B5EF4-FFF2-40B4-BE49-F238E27FC236}">
                <a16:creationId xmlns:a16="http://schemas.microsoft.com/office/drawing/2014/main" id="{750E64E9-409B-8EA5-4526-812703976CFD}"/>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F64D99E-AC06-FBB7-7D45-23FCCC442357}"/>
              </a:ext>
            </a:extLst>
          </p:cNvPr>
          <p:cNvSpPr>
            <a:spLocks noGrp="1"/>
          </p:cNvSpPr>
          <p:nvPr>
            <p:ph type="sldNum" sz="quarter" idx="12"/>
          </p:nvPr>
        </p:nvSpPr>
        <p:spPr/>
        <p:txBody>
          <a:bodyPr/>
          <a:lstStyle/>
          <a:p>
            <a:fld id="{D07AAD80-4D8D-8346-9B38-9B0F03191453}" type="slidenum">
              <a:rPr lang="en-US" smtClean="0"/>
              <a:pPr/>
              <a:t>19</a:t>
            </a:fld>
            <a:endParaRPr lang="en-US"/>
          </a:p>
        </p:txBody>
      </p:sp>
      <p:pic>
        <p:nvPicPr>
          <p:cNvPr id="7" name="Picture 6" descr="A large flat area with a body of water in the background&#10;&#10;Description automatically generated with low confidence">
            <a:extLst>
              <a:ext uri="{FF2B5EF4-FFF2-40B4-BE49-F238E27FC236}">
                <a16:creationId xmlns:a16="http://schemas.microsoft.com/office/drawing/2014/main" id="{EF70E8AF-DD32-81DC-B71C-B785EFB1A5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38368" y="0"/>
            <a:ext cx="4553632" cy="6071509"/>
          </a:xfrm>
          <a:prstGeom prst="rect">
            <a:avLst/>
          </a:prstGeom>
        </p:spPr>
      </p:pic>
      <p:sp>
        <p:nvSpPr>
          <p:cNvPr id="8" name="TextBox 7">
            <a:extLst>
              <a:ext uri="{FF2B5EF4-FFF2-40B4-BE49-F238E27FC236}">
                <a16:creationId xmlns:a16="http://schemas.microsoft.com/office/drawing/2014/main" id="{9BF90239-4A8D-9685-048F-5C70CABE40CD}"/>
              </a:ext>
            </a:extLst>
          </p:cNvPr>
          <p:cNvSpPr txBox="1"/>
          <p:nvPr/>
        </p:nvSpPr>
        <p:spPr>
          <a:xfrm>
            <a:off x="7557088" y="6119440"/>
            <a:ext cx="3670981" cy="253916"/>
          </a:xfrm>
          <a:prstGeom prst="rect">
            <a:avLst/>
          </a:prstGeom>
          <a:noFill/>
        </p:spPr>
        <p:txBody>
          <a:bodyPr wrap="square" rtlCol="0">
            <a:spAutoFit/>
          </a:bodyPr>
          <a:lstStyle/>
          <a:p>
            <a:r>
              <a:rPr lang="en-AU" sz="1050" dirty="0"/>
              <a:t>Image: </a:t>
            </a:r>
            <a:r>
              <a:rPr lang="en-AU" sz="1050" dirty="0">
                <a:hlinkClick r:id="rId3" tooltip="Go to Tim J Keegan’s photostream"/>
              </a:rPr>
              <a:t>Tim J Keegan</a:t>
            </a:r>
            <a:endParaRPr lang="en-AU" sz="1050" dirty="0"/>
          </a:p>
        </p:txBody>
      </p:sp>
    </p:spTree>
    <p:extLst>
      <p:ext uri="{BB962C8B-B14F-4D97-AF65-F5344CB8AC3E}">
        <p14:creationId xmlns:p14="http://schemas.microsoft.com/office/powerpoint/2010/main" val="246586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a:t>Welcome</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r>
              <a:rPr lang="en-US" dirty="0"/>
              <a:t>Purpose:</a:t>
            </a:r>
          </a:p>
          <a:p>
            <a:pPr lvl="1"/>
            <a:r>
              <a:rPr lang="en-US" dirty="0"/>
              <a:t>To assist Australian farmers to better understand forecasting of extreme weather and climate events </a:t>
            </a:r>
          </a:p>
          <a:p>
            <a:pPr lvl="1"/>
            <a:r>
              <a:rPr lang="en-US" dirty="0"/>
              <a:t>How to use the FWFA tools to make better tactical decisions</a:t>
            </a:r>
            <a:br>
              <a:rPr lang="en-US" dirty="0"/>
            </a:br>
            <a:endParaRPr lang="en-US" dirty="0"/>
          </a:p>
          <a:p>
            <a:r>
              <a:rPr lang="en-US" dirty="0"/>
              <a:t>Introductions:</a:t>
            </a:r>
          </a:p>
          <a:p>
            <a:pPr lvl="1"/>
            <a:r>
              <a:rPr lang="en-US" dirty="0"/>
              <a:t>Name, location, </a:t>
            </a:r>
            <a:r>
              <a:rPr lang="en-US" dirty="0">
                <a:highlight>
                  <a:srgbClr val="FFFF00"/>
                </a:highlight>
              </a:rPr>
              <a:t>greatest weather challenge encountered / which weather app do you use most / … / choose your own introduction approach!</a:t>
            </a:r>
          </a:p>
          <a:p>
            <a:pPr lvl="1"/>
            <a:endParaRPr lang="en-US" dirty="0"/>
          </a:p>
          <a:p>
            <a:pPr marL="228600" lvl="1">
              <a:spcBef>
                <a:spcPts val="1000"/>
              </a:spcBef>
            </a:pPr>
            <a:r>
              <a:rPr lang="en-US" sz="2800" dirty="0"/>
              <a:t>Housekeeping</a:t>
            </a: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fld id="{D07AAD80-4D8D-8346-9B38-9B0F03191453}" type="slidenum">
              <a:rPr lang="en-US" smtClean="0"/>
              <a:pPr/>
              <a:t>2</a:t>
            </a:fld>
            <a:endParaRPr lang="en-US"/>
          </a:p>
        </p:txBody>
      </p:sp>
    </p:spTree>
    <p:extLst>
      <p:ext uri="{BB962C8B-B14F-4D97-AF65-F5344CB8AC3E}">
        <p14:creationId xmlns:p14="http://schemas.microsoft.com/office/powerpoint/2010/main" val="65996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A6B9D578-A346-997D-3CA2-51FF0C746B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962" y="333374"/>
            <a:ext cx="11522075" cy="6191251"/>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35724" y="0"/>
            <a:ext cx="4319752" cy="6138000"/>
          </a:xfrm>
          <a:prstGeom prst="rect">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A54562-AB6E-9B9D-D7A2-C4638AB31248}"/>
              </a:ext>
            </a:extLst>
          </p:cNvPr>
          <p:cNvSpPr txBox="1"/>
          <p:nvPr/>
        </p:nvSpPr>
        <p:spPr>
          <a:xfrm>
            <a:off x="1118968" y="2650709"/>
            <a:ext cx="3553264" cy="977062"/>
          </a:xfrm>
          <a:prstGeom prst="rect">
            <a:avLst/>
          </a:prstGeom>
          <a:noFill/>
        </p:spPr>
        <p:txBody>
          <a:bodyPr wrap="square" lIns="0" tIns="0" rIns="0" bIns="0" rtlCol="0" anchor="b" anchorCtr="0">
            <a:spAutoFit/>
          </a:bodyPr>
          <a:lstStyle/>
          <a:p>
            <a:pPr>
              <a:lnSpc>
                <a:spcPts val="3060"/>
              </a:lnSpc>
            </a:pPr>
            <a:r>
              <a:rPr lang="en-US" sz="2800" b="1" dirty="0">
                <a:solidFill>
                  <a:srgbClr val="4B4F54"/>
                </a:solidFill>
              </a:rPr>
              <a:t>The five FWFA tools</a:t>
            </a:r>
          </a:p>
          <a:p>
            <a:pPr>
              <a:lnSpc>
                <a:spcPct val="150000"/>
              </a:lnSpc>
            </a:pPr>
            <a:r>
              <a:rPr lang="en-US" sz="2800" i="1" dirty="0">
                <a:solidFill>
                  <a:srgbClr val="4B4F54"/>
                </a:solidFill>
              </a:rPr>
              <a:t>The tools</a:t>
            </a:r>
          </a:p>
        </p:txBody>
      </p:sp>
      <p:sp>
        <p:nvSpPr>
          <p:cNvPr id="26" name="Oval 25">
            <a:extLst>
              <a:ext uri="{FF2B5EF4-FFF2-40B4-BE49-F238E27FC236}">
                <a16:creationId xmlns:a16="http://schemas.microsoft.com/office/drawing/2014/main" id="{20525C29-74EB-1CE3-6F09-1E939D7BFBDC}"/>
              </a:ext>
            </a:extLst>
          </p:cNvPr>
          <p:cNvSpPr/>
          <p:nvPr/>
        </p:nvSpPr>
        <p:spPr>
          <a:xfrm>
            <a:off x="11105617" y="5736558"/>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A697ECE3-939D-EEF1-A077-F87812850F81}"/>
              </a:ext>
            </a:extLst>
          </p:cNvPr>
          <p:cNvSpPr>
            <a:spLocks noGrp="1"/>
          </p:cNvSpPr>
          <p:nvPr>
            <p:ph type="sldNum" sz="quarter" idx="12"/>
          </p:nvPr>
        </p:nvSpPr>
        <p:spPr>
          <a:xfrm>
            <a:off x="11099800" y="5736558"/>
            <a:ext cx="394007" cy="401442"/>
          </a:xfrm>
        </p:spPr>
        <p:txBody>
          <a:bodyPr/>
          <a:lstStyle>
            <a:lvl1pPr algn="ctr">
              <a:defRPr b="1">
                <a:solidFill>
                  <a:schemeClr val="bg1"/>
                </a:solidFill>
              </a:defRPr>
            </a:lvl1pPr>
          </a:lstStyle>
          <a:p>
            <a:fld id="{D07AAD80-4D8D-8346-9B38-9B0F03191453}" type="slidenum">
              <a:rPr lang="en-US" smtClean="0">
                <a:solidFill>
                  <a:schemeClr val="tx1">
                    <a:lumMod val="75000"/>
                    <a:lumOff val="25000"/>
                  </a:schemeClr>
                </a:solidFill>
              </a:rPr>
              <a:pPr/>
              <a:t>20</a:t>
            </a:fld>
            <a:endParaRPr lang="en-US">
              <a:solidFill>
                <a:schemeClr val="tx1">
                  <a:lumMod val="75000"/>
                  <a:lumOff val="25000"/>
                </a:schemeClr>
              </a:solidFill>
            </a:endParaRPr>
          </a:p>
        </p:txBody>
      </p:sp>
      <p:pic>
        <p:nvPicPr>
          <p:cNvPr id="2" name="Picture 1" descr="A picture containing text, clipart, vector graphics&#10;&#10;Description automatically generated">
            <a:extLst>
              <a:ext uri="{FF2B5EF4-FFF2-40B4-BE49-F238E27FC236}">
                <a16:creationId xmlns:a16="http://schemas.microsoft.com/office/drawing/2014/main" id="{02ACC055-C343-4B66-74A4-CD0DF55EE4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200" y="770732"/>
            <a:ext cx="1899916" cy="320400"/>
          </a:xfrm>
          <a:prstGeom prst="rect">
            <a:avLst/>
          </a:prstGeom>
        </p:spPr>
      </p:pic>
    </p:spTree>
    <p:extLst>
      <p:ext uri="{BB962C8B-B14F-4D97-AF65-F5344CB8AC3E}">
        <p14:creationId xmlns:p14="http://schemas.microsoft.com/office/powerpoint/2010/main" val="3647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CA2E-BAC4-4135-215E-ADC5D9A40D1C}"/>
              </a:ext>
            </a:extLst>
          </p:cNvPr>
          <p:cNvSpPr>
            <a:spLocks noGrp="1"/>
          </p:cNvSpPr>
          <p:nvPr>
            <p:ph type="title"/>
          </p:nvPr>
        </p:nvSpPr>
        <p:spPr/>
        <p:txBody>
          <a:bodyPr/>
          <a:lstStyle/>
          <a:p>
            <a:r>
              <a:rPr lang="en-US" dirty="0"/>
              <a:t>The five FWFA tools</a:t>
            </a:r>
            <a:endParaRPr lang="en-AU" dirty="0"/>
          </a:p>
        </p:txBody>
      </p:sp>
      <p:graphicFrame>
        <p:nvGraphicFramePr>
          <p:cNvPr id="6" name="Table 6">
            <a:extLst>
              <a:ext uri="{FF2B5EF4-FFF2-40B4-BE49-F238E27FC236}">
                <a16:creationId xmlns:a16="http://schemas.microsoft.com/office/drawing/2014/main" id="{F5C0A17C-23CF-F702-5C68-24F88ED5D543}"/>
              </a:ext>
            </a:extLst>
          </p:cNvPr>
          <p:cNvGraphicFramePr>
            <a:graphicFrameLocks noGrp="1"/>
          </p:cNvGraphicFramePr>
          <p:nvPr>
            <p:ph idx="1"/>
            <p:extLst>
              <p:ext uri="{D42A27DB-BD31-4B8C-83A1-F6EECF244321}">
                <p14:modId xmlns:p14="http://schemas.microsoft.com/office/powerpoint/2010/main" val="3742325774"/>
              </p:ext>
            </p:extLst>
          </p:nvPr>
        </p:nvGraphicFramePr>
        <p:xfrm>
          <a:off x="411917" y="1972498"/>
          <a:ext cx="9683553" cy="3827778"/>
        </p:xfrm>
        <a:graphic>
          <a:graphicData uri="http://schemas.openxmlformats.org/drawingml/2006/table">
            <a:tbl>
              <a:tblPr firstRow="1" bandRow="1">
                <a:tableStyleId>{5C22544A-7EE6-4342-B048-85BDC9FD1C3A}</a:tableStyleId>
              </a:tblPr>
              <a:tblGrid>
                <a:gridCol w="6557294">
                  <a:extLst>
                    <a:ext uri="{9D8B030D-6E8A-4147-A177-3AD203B41FA5}">
                      <a16:colId xmlns:a16="http://schemas.microsoft.com/office/drawing/2014/main" val="1921304446"/>
                    </a:ext>
                  </a:extLst>
                </a:gridCol>
                <a:gridCol w="3126259">
                  <a:extLst>
                    <a:ext uri="{9D8B030D-6E8A-4147-A177-3AD203B41FA5}">
                      <a16:colId xmlns:a16="http://schemas.microsoft.com/office/drawing/2014/main" val="3385270854"/>
                    </a:ext>
                  </a:extLst>
                </a:gridCol>
              </a:tblGrid>
              <a:tr h="392585">
                <a:tc>
                  <a:txBody>
                    <a:bodyPr/>
                    <a:lstStyle/>
                    <a:p>
                      <a:r>
                        <a:rPr lang="en-AU" sz="2000" dirty="0"/>
                        <a:t>Tool</a:t>
                      </a:r>
                    </a:p>
                  </a:txBody>
                  <a:tcPr>
                    <a:solidFill>
                      <a:srgbClr val="4B4F54"/>
                    </a:solidFill>
                  </a:tcPr>
                </a:tc>
                <a:tc>
                  <a:txBody>
                    <a:bodyPr/>
                    <a:lstStyle/>
                    <a:p>
                      <a:r>
                        <a:rPr lang="en-AU" sz="2000" dirty="0"/>
                        <a:t>Location</a:t>
                      </a:r>
                    </a:p>
                  </a:txBody>
                  <a:tcPr>
                    <a:solidFill>
                      <a:srgbClr val="4B4F54"/>
                    </a:solidFill>
                  </a:tcPr>
                </a:tc>
                <a:extLst>
                  <a:ext uri="{0D108BD9-81ED-4DB2-BD59-A6C34878D82A}">
                    <a16:rowId xmlns:a16="http://schemas.microsoft.com/office/drawing/2014/main" val="3901360172"/>
                  </a:ext>
                </a:extLst>
              </a:tr>
              <a:tr h="65324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dirty="0"/>
                        <a:t>1. The chance of extremes maps for rainfall and temperature</a:t>
                      </a:r>
                    </a:p>
                  </a:txBody>
                  <a:tcPr anchor="ctr">
                    <a:solidFill>
                      <a:schemeClr val="bg1">
                        <a:lumMod val="95000"/>
                      </a:schemeClr>
                    </a:solidFill>
                  </a:tcPr>
                </a:tc>
                <a:tc>
                  <a:txBody>
                    <a:bodyPr/>
                    <a:lstStyle/>
                    <a:p>
                      <a:r>
                        <a:rPr lang="en-AU" sz="2000" dirty="0"/>
                        <a:t>Australia-wide</a:t>
                      </a:r>
                    </a:p>
                  </a:txBody>
                  <a:tcPr anchor="ctr">
                    <a:solidFill>
                      <a:schemeClr val="bg1">
                        <a:lumMod val="95000"/>
                      </a:schemeClr>
                    </a:solidFill>
                  </a:tcPr>
                </a:tc>
                <a:extLst>
                  <a:ext uri="{0D108BD9-81ED-4DB2-BD59-A6C34878D82A}">
                    <a16:rowId xmlns:a16="http://schemas.microsoft.com/office/drawing/2014/main" val="2238556180"/>
                  </a:ext>
                </a:extLst>
              </a:tr>
              <a:tr h="69457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dirty="0"/>
                        <a:t>2. The chance of three-day totals maps</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t>Australia-wide</a:t>
                      </a:r>
                    </a:p>
                  </a:txBody>
                  <a:tcPr anchor="ctr">
                    <a:solidFill>
                      <a:schemeClr val="bg1"/>
                    </a:solidFill>
                  </a:tcPr>
                </a:tc>
                <a:extLst>
                  <a:ext uri="{0D108BD9-81ED-4DB2-BD59-A6C34878D82A}">
                    <a16:rowId xmlns:a16="http://schemas.microsoft.com/office/drawing/2014/main" val="3545044169"/>
                  </a:ext>
                </a:extLst>
              </a:tr>
              <a:tr h="69457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dirty="0"/>
                        <a:t>3. The decile bar charts for rainfall and temperature</a:t>
                      </a:r>
                      <a:endParaRPr lang="en-AU" sz="2000" dirty="0"/>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t>Location specific</a:t>
                      </a:r>
                    </a:p>
                  </a:txBody>
                  <a:tcPr anchor="ctr">
                    <a:solidFill>
                      <a:schemeClr val="bg1">
                        <a:lumMod val="95000"/>
                      </a:schemeClr>
                    </a:solidFill>
                  </a:tcPr>
                </a:tc>
                <a:extLst>
                  <a:ext uri="{0D108BD9-81ED-4DB2-BD59-A6C34878D82A}">
                    <a16:rowId xmlns:a16="http://schemas.microsoft.com/office/drawing/2014/main" val="1454548049"/>
                  </a:ext>
                </a:extLst>
              </a:tr>
              <a:tr h="69457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dirty="0"/>
                        <a:t>4. The timeline graphs for rainfall and temperature</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t>Location specific</a:t>
                      </a:r>
                    </a:p>
                  </a:txBody>
                  <a:tcPr anchor="ctr">
                    <a:solidFill>
                      <a:schemeClr val="bg1"/>
                    </a:solidFill>
                  </a:tcPr>
                </a:tc>
                <a:extLst>
                  <a:ext uri="{0D108BD9-81ED-4DB2-BD59-A6C34878D82A}">
                    <a16:rowId xmlns:a16="http://schemas.microsoft.com/office/drawing/2014/main" val="2628916446"/>
                  </a:ext>
                </a:extLst>
              </a:tr>
              <a:tr h="69457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dirty="0"/>
                        <a:t>5. The probability of exceedance graphs for rainfall</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t>Location specific</a:t>
                      </a:r>
                    </a:p>
                  </a:txBody>
                  <a:tcPr anchor="ctr">
                    <a:solidFill>
                      <a:schemeClr val="bg1">
                        <a:lumMod val="95000"/>
                      </a:schemeClr>
                    </a:solidFill>
                  </a:tcPr>
                </a:tc>
                <a:extLst>
                  <a:ext uri="{0D108BD9-81ED-4DB2-BD59-A6C34878D82A}">
                    <a16:rowId xmlns:a16="http://schemas.microsoft.com/office/drawing/2014/main" val="103960119"/>
                  </a:ext>
                </a:extLst>
              </a:tr>
            </a:tbl>
          </a:graphicData>
        </a:graphic>
      </p:graphicFrame>
      <p:sp>
        <p:nvSpPr>
          <p:cNvPr id="4" name="Footer Placeholder 3">
            <a:extLst>
              <a:ext uri="{FF2B5EF4-FFF2-40B4-BE49-F238E27FC236}">
                <a16:creationId xmlns:a16="http://schemas.microsoft.com/office/drawing/2014/main" id="{91C8BBF4-1511-86DA-19CB-AFB7F8A3A555}"/>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190FDEA3-CD61-1C42-B872-AAA0C59B95B3}"/>
              </a:ext>
            </a:extLst>
          </p:cNvPr>
          <p:cNvSpPr>
            <a:spLocks noGrp="1"/>
          </p:cNvSpPr>
          <p:nvPr>
            <p:ph type="sldNum" sz="quarter" idx="12"/>
          </p:nvPr>
        </p:nvSpPr>
        <p:spPr/>
        <p:txBody>
          <a:bodyPr/>
          <a:lstStyle/>
          <a:p>
            <a:fld id="{D07AAD80-4D8D-8346-9B38-9B0F03191453}" type="slidenum">
              <a:rPr lang="en-US" smtClean="0"/>
              <a:pPr/>
              <a:t>21</a:t>
            </a:fld>
            <a:endParaRPr lang="en-US"/>
          </a:p>
        </p:txBody>
      </p:sp>
      <p:pic>
        <p:nvPicPr>
          <p:cNvPr id="9" name="Graphic 8" descr="Marker with solid fill">
            <a:extLst>
              <a:ext uri="{FF2B5EF4-FFF2-40B4-BE49-F238E27FC236}">
                <a16:creationId xmlns:a16="http://schemas.microsoft.com/office/drawing/2014/main" id="{AD47DE11-F137-7D2A-6D24-CF0452BBC8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4607" y="3842401"/>
            <a:ext cx="515073" cy="515073"/>
          </a:xfrm>
          <a:prstGeom prst="rect">
            <a:avLst/>
          </a:prstGeom>
        </p:spPr>
      </p:pic>
      <p:pic>
        <p:nvPicPr>
          <p:cNvPr id="10" name="Graphic 9" descr="Marker with solid fill">
            <a:extLst>
              <a:ext uri="{FF2B5EF4-FFF2-40B4-BE49-F238E27FC236}">
                <a16:creationId xmlns:a16="http://schemas.microsoft.com/office/drawing/2014/main" id="{22DF1B75-4426-531C-718D-63B3DEA31C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4606" y="4523233"/>
            <a:ext cx="515073" cy="515073"/>
          </a:xfrm>
          <a:prstGeom prst="rect">
            <a:avLst/>
          </a:prstGeom>
        </p:spPr>
      </p:pic>
      <p:pic>
        <p:nvPicPr>
          <p:cNvPr id="11" name="Graphic 10" descr="Marker with solid fill">
            <a:extLst>
              <a:ext uri="{FF2B5EF4-FFF2-40B4-BE49-F238E27FC236}">
                <a16:creationId xmlns:a16="http://schemas.microsoft.com/office/drawing/2014/main" id="{E1FB4FF5-6F93-BE9F-CC49-53233D9EA3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4606" y="5204066"/>
            <a:ext cx="515073" cy="515073"/>
          </a:xfrm>
          <a:prstGeom prst="rect">
            <a:avLst/>
          </a:prstGeom>
        </p:spPr>
      </p:pic>
      <p:pic>
        <p:nvPicPr>
          <p:cNvPr id="18" name="Picture 17" descr="A picture containing text, dark&#10;&#10;Description automatically generated">
            <a:extLst>
              <a:ext uri="{FF2B5EF4-FFF2-40B4-BE49-F238E27FC236}">
                <a16:creationId xmlns:a16="http://schemas.microsoft.com/office/drawing/2014/main" id="{3C90C0EA-6692-BC33-EF1B-7FF7F24571E8}"/>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51153" y="2434611"/>
            <a:ext cx="561898" cy="515073"/>
          </a:xfrm>
          <a:prstGeom prst="rect">
            <a:avLst/>
          </a:prstGeom>
        </p:spPr>
      </p:pic>
      <p:pic>
        <p:nvPicPr>
          <p:cNvPr id="19" name="Picture 18" descr="A picture containing text, dark&#10;&#10;Description automatically generated">
            <a:extLst>
              <a:ext uri="{FF2B5EF4-FFF2-40B4-BE49-F238E27FC236}">
                <a16:creationId xmlns:a16="http://schemas.microsoft.com/office/drawing/2014/main" id="{92B93AA2-8362-F043-3D50-ABD1D31F592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51153" y="3152848"/>
            <a:ext cx="561898" cy="515073"/>
          </a:xfrm>
          <a:prstGeom prst="rect">
            <a:avLst/>
          </a:prstGeom>
        </p:spPr>
      </p:pic>
      <p:pic>
        <p:nvPicPr>
          <p:cNvPr id="3" name="Picture 2">
            <a:extLst>
              <a:ext uri="{FF2B5EF4-FFF2-40B4-BE49-F238E27FC236}">
                <a16:creationId xmlns:a16="http://schemas.microsoft.com/office/drawing/2014/main" id="{58DE8020-B287-E5B2-C6E2-5401AED290C9}"/>
              </a:ext>
            </a:extLst>
          </p:cNvPr>
          <p:cNvPicPr>
            <a:picLocks noChangeAspect="1"/>
          </p:cNvPicPr>
          <p:nvPr/>
        </p:nvPicPr>
        <p:blipFill>
          <a:blip r:embed="rId5"/>
          <a:stretch>
            <a:fillRect/>
          </a:stretch>
        </p:blipFill>
        <p:spPr>
          <a:xfrm>
            <a:off x="10416805" y="231565"/>
            <a:ext cx="1654155" cy="1007803"/>
          </a:xfrm>
          <a:prstGeom prst="rect">
            <a:avLst/>
          </a:prstGeom>
        </p:spPr>
      </p:pic>
      <p:sp>
        <p:nvSpPr>
          <p:cNvPr id="8" name="TextBox 7">
            <a:extLst>
              <a:ext uri="{FF2B5EF4-FFF2-40B4-BE49-F238E27FC236}">
                <a16:creationId xmlns:a16="http://schemas.microsoft.com/office/drawing/2014/main" id="{0221D9F9-3543-2A26-D47E-8C27E4D1493A}"/>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12</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222857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0F0B-00E2-F406-EB5C-FD571F227415}"/>
              </a:ext>
            </a:extLst>
          </p:cNvPr>
          <p:cNvSpPr>
            <a:spLocks noGrp="1"/>
          </p:cNvSpPr>
          <p:nvPr>
            <p:ph type="title"/>
          </p:nvPr>
        </p:nvSpPr>
        <p:spPr/>
        <p:txBody>
          <a:bodyPr/>
          <a:lstStyle/>
          <a:p>
            <a:r>
              <a:rPr lang="en-US"/>
              <a:t>The five FWFA tools</a:t>
            </a:r>
            <a:endParaRPr lang="en-AU"/>
          </a:p>
        </p:txBody>
      </p:sp>
      <p:sp>
        <p:nvSpPr>
          <p:cNvPr id="3" name="Content Placeholder 2">
            <a:extLst>
              <a:ext uri="{FF2B5EF4-FFF2-40B4-BE49-F238E27FC236}">
                <a16:creationId xmlns:a16="http://schemas.microsoft.com/office/drawing/2014/main" id="{35844D55-8765-CF46-C2F2-BC70B0DE0C1B}"/>
              </a:ext>
            </a:extLst>
          </p:cNvPr>
          <p:cNvSpPr>
            <a:spLocks noGrp="1"/>
          </p:cNvSpPr>
          <p:nvPr>
            <p:ph idx="1"/>
          </p:nvPr>
        </p:nvSpPr>
        <p:spPr>
          <a:xfrm>
            <a:off x="334963" y="1825625"/>
            <a:ext cx="10883164" cy="4230618"/>
          </a:xfrm>
        </p:spPr>
        <p:txBody>
          <a:bodyPr/>
          <a:lstStyle/>
          <a:p>
            <a:r>
              <a:rPr lang="en-US" dirty="0"/>
              <a:t>The 5 FWFA climate outlook tools help you plan operations past the seven-day weather forecast by including the decile distribution of forecast model runs and their likelihood.</a:t>
            </a:r>
            <a:br>
              <a:rPr lang="en-US" dirty="0"/>
            </a:br>
            <a:r>
              <a:rPr lang="en-US" sz="1000" dirty="0">
                <a:solidFill>
                  <a:schemeClr val="bg1"/>
                </a:solidFill>
              </a:rPr>
              <a:t>.</a:t>
            </a:r>
            <a:endParaRPr lang="en-US" dirty="0">
              <a:solidFill>
                <a:schemeClr val="bg1"/>
              </a:solidFill>
            </a:endParaRPr>
          </a:p>
          <a:p>
            <a:r>
              <a:rPr lang="en-US" dirty="0"/>
              <a:t>There are two types of tools: </a:t>
            </a:r>
          </a:p>
          <a:p>
            <a:pPr marL="457200" lvl="1" indent="0">
              <a:lnSpc>
                <a:spcPct val="150000"/>
              </a:lnSpc>
              <a:buNone/>
            </a:pPr>
            <a:r>
              <a:rPr lang="en-US" dirty="0"/>
              <a:t>	Australia-wide maps </a:t>
            </a:r>
            <a:r>
              <a:rPr lang="en-US" sz="2000" dirty="0"/>
              <a:t>(the </a:t>
            </a:r>
            <a:r>
              <a:rPr lang="en-US" sz="2000" i="1" dirty="0"/>
              <a:t>chance of extremes </a:t>
            </a:r>
            <a:r>
              <a:rPr lang="en-US" sz="2000" dirty="0"/>
              <a:t>and </a:t>
            </a:r>
            <a:r>
              <a:rPr lang="en-US" sz="2000" i="1" dirty="0"/>
              <a:t>3-day totals</a:t>
            </a:r>
            <a:r>
              <a:rPr lang="en-US" sz="2000" dirty="0"/>
              <a:t>)</a:t>
            </a:r>
          </a:p>
          <a:p>
            <a:pPr marL="457200" lvl="1" indent="0">
              <a:lnSpc>
                <a:spcPct val="150000"/>
              </a:lnSpc>
              <a:buNone/>
            </a:pPr>
            <a:r>
              <a:rPr lang="en-US" dirty="0"/>
              <a:t>	location-specific graphs </a:t>
            </a:r>
            <a:r>
              <a:rPr lang="en-US" sz="2000" dirty="0"/>
              <a:t>(</a:t>
            </a:r>
            <a:r>
              <a:rPr lang="en-US" sz="2000" i="1" dirty="0"/>
              <a:t>decile bar charts</a:t>
            </a:r>
            <a:r>
              <a:rPr lang="en-US" sz="2000" dirty="0"/>
              <a:t>, </a:t>
            </a:r>
            <a:r>
              <a:rPr lang="en-US" sz="2000" i="1" dirty="0"/>
              <a:t>timeline graph </a:t>
            </a:r>
            <a:r>
              <a:rPr lang="en-US" sz="2000" dirty="0"/>
              <a:t>and </a:t>
            </a:r>
            <a:r>
              <a:rPr lang="en-US" sz="2000" i="1" dirty="0"/>
              <a:t>probability of exceedance</a:t>
            </a:r>
            <a:r>
              <a:rPr lang="en-US" sz="2000" dirty="0"/>
              <a:t>)</a:t>
            </a:r>
          </a:p>
          <a:p>
            <a:pPr marL="0" indent="0">
              <a:buNone/>
            </a:pPr>
            <a:r>
              <a:rPr lang="en-US" dirty="0">
                <a:solidFill>
                  <a:schemeClr val="bg1"/>
                </a:solidFill>
              </a:rPr>
              <a:t>.</a:t>
            </a:r>
            <a:r>
              <a:rPr lang="en-US" sz="1050" dirty="0">
                <a:solidFill>
                  <a:schemeClr val="bg1"/>
                </a:solidFill>
              </a:rPr>
              <a:t>.</a:t>
            </a:r>
            <a:endParaRPr lang="en-US" dirty="0">
              <a:solidFill>
                <a:schemeClr val="bg1"/>
              </a:solidFill>
            </a:endParaRPr>
          </a:p>
          <a:p>
            <a:r>
              <a:rPr lang="en-AU" dirty="0"/>
              <a:t>They build on the Chance of above median maps.</a:t>
            </a:r>
          </a:p>
        </p:txBody>
      </p:sp>
      <p:sp>
        <p:nvSpPr>
          <p:cNvPr id="4" name="Footer Placeholder 3">
            <a:extLst>
              <a:ext uri="{FF2B5EF4-FFF2-40B4-BE49-F238E27FC236}">
                <a16:creationId xmlns:a16="http://schemas.microsoft.com/office/drawing/2014/main" id="{D2E791B0-4F62-0697-6626-BA0297BBCFC3}"/>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D5BA46E8-F21E-2E65-4133-191ED912E726}"/>
              </a:ext>
            </a:extLst>
          </p:cNvPr>
          <p:cNvSpPr>
            <a:spLocks noGrp="1"/>
          </p:cNvSpPr>
          <p:nvPr>
            <p:ph type="sldNum" sz="quarter" idx="12"/>
          </p:nvPr>
        </p:nvSpPr>
        <p:spPr/>
        <p:txBody>
          <a:bodyPr/>
          <a:lstStyle/>
          <a:p>
            <a:fld id="{D07AAD80-4D8D-8346-9B38-9B0F03191453}" type="slidenum">
              <a:rPr lang="en-US" smtClean="0"/>
              <a:pPr/>
              <a:t>22</a:t>
            </a:fld>
            <a:endParaRPr lang="en-US"/>
          </a:p>
        </p:txBody>
      </p:sp>
      <p:pic>
        <p:nvPicPr>
          <p:cNvPr id="6" name="Picture 5" descr="A picture containing text, dark&#10;&#10;Description automatically generated">
            <a:extLst>
              <a:ext uri="{FF2B5EF4-FFF2-40B4-BE49-F238E27FC236}">
                <a16:creationId xmlns:a16="http://schemas.microsoft.com/office/drawing/2014/main" id="{BD0EDE55-8AD9-32A4-027B-50D26CE5A5A7}"/>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9283" y="3739154"/>
            <a:ext cx="561898" cy="515073"/>
          </a:xfrm>
          <a:prstGeom prst="rect">
            <a:avLst/>
          </a:prstGeom>
        </p:spPr>
      </p:pic>
      <p:pic>
        <p:nvPicPr>
          <p:cNvPr id="7" name="Graphic 6" descr="Marker with solid fill">
            <a:extLst>
              <a:ext uri="{FF2B5EF4-FFF2-40B4-BE49-F238E27FC236}">
                <a16:creationId xmlns:a16="http://schemas.microsoft.com/office/drawing/2014/main" id="{C56328B7-7AB1-48AF-A905-EB5EE6181D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736" y="4264695"/>
            <a:ext cx="662273" cy="662273"/>
          </a:xfrm>
          <a:prstGeom prst="rect">
            <a:avLst/>
          </a:prstGeom>
        </p:spPr>
      </p:pic>
    </p:spTree>
    <p:extLst>
      <p:ext uri="{BB962C8B-B14F-4D97-AF65-F5344CB8AC3E}">
        <p14:creationId xmlns:p14="http://schemas.microsoft.com/office/powerpoint/2010/main" val="323134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210-1B50-A545-01B1-B31BD6AE79D7}"/>
              </a:ext>
            </a:extLst>
          </p:cNvPr>
          <p:cNvSpPr>
            <a:spLocks noGrp="1"/>
          </p:cNvSpPr>
          <p:nvPr>
            <p:ph type="title"/>
          </p:nvPr>
        </p:nvSpPr>
        <p:spPr/>
        <p:txBody>
          <a:bodyPr/>
          <a:lstStyle/>
          <a:p>
            <a:r>
              <a:rPr lang="en-AU"/>
              <a:t>Foundational tools</a:t>
            </a:r>
          </a:p>
        </p:txBody>
      </p:sp>
      <p:sp>
        <p:nvSpPr>
          <p:cNvPr id="3" name="Content Placeholder 2">
            <a:extLst>
              <a:ext uri="{FF2B5EF4-FFF2-40B4-BE49-F238E27FC236}">
                <a16:creationId xmlns:a16="http://schemas.microsoft.com/office/drawing/2014/main" id="{269B4BE0-8B36-9EAF-9D2A-409D2F2BCCB7}"/>
              </a:ext>
            </a:extLst>
          </p:cNvPr>
          <p:cNvSpPr>
            <a:spLocks noGrp="1"/>
          </p:cNvSpPr>
          <p:nvPr>
            <p:ph idx="1"/>
          </p:nvPr>
        </p:nvSpPr>
        <p:spPr/>
        <p:txBody>
          <a:bodyPr/>
          <a:lstStyle/>
          <a:p>
            <a:r>
              <a:rPr lang="en-AU"/>
              <a:t>Chance of above median…</a:t>
            </a:r>
          </a:p>
        </p:txBody>
      </p:sp>
      <p:sp>
        <p:nvSpPr>
          <p:cNvPr id="4" name="Footer Placeholder 3">
            <a:extLst>
              <a:ext uri="{FF2B5EF4-FFF2-40B4-BE49-F238E27FC236}">
                <a16:creationId xmlns:a16="http://schemas.microsoft.com/office/drawing/2014/main" id="{89A8066E-A19F-92DB-391E-58F34FC9C95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2D595555-17E7-96D8-E6C7-DEB83F631A8F}"/>
              </a:ext>
            </a:extLst>
          </p:cNvPr>
          <p:cNvSpPr>
            <a:spLocks noGrp="1"/>
          </p:cNvSpPr>
          <p:nvPr>
            <p:ph type="sldNum" sz="quarter" idx="12"/>
          </p:nvPr>
        </p:nvSpPr>
        <p:spPr/>
        <p:txBody>
          <a:bodyPr/>
          <a:lstStyle/>
          <a:p>
            <a:fld id="{D07AAD80-4D8D-8346-9B38-9B0F03191453}" type="slidenum">
              <a:rPr lang="en-US" smtClean="0"/>
              <a:pPr/>
              <a:t>23</a:t>
            </a:fld>
            <a:endParaRPr lang="en-US"/>
          </a:p>
        </p:txBody>
      </p:sp>
      <p:pic>
        <p:nvPicPr>
          <p:cNvPr id="8" name="Picture 7">
            <a:extLst>
              <a:ext uri="{FF2B5EF4-FFF2-40B4-BE49-F238E27FC236}">
                <a16:creationId xmlns:a16="http://schemas.microsoft.com/office/drawing/2014/main" id="{C3B55B1A-D153-6C42-1EA8-EC2845917EE7}"/>
              </a:ext>
            </a:extLst>
          </p:cNvPr>
          <p:cNvPicPr>
            <a:picLocks noChangeAspect="1"/>
          </p:cNvPicPr>
          <p:nvPr/>
        </p:nvPicPr>
        <p:blipFill>
          <a:blip r:embed="rId3"/>
          <a:stretch>
            <a:fillRect/>
          </a:stretch>
        </p:blipFill>
        <p:spPr>
          <a:xfrm>
            <a:off x="5383321" y="1117600"/>
            <a:ext cx="6067801" cy="5288384"/>
          </a:xfrm>
          <a:prstGeom prst="rect">
            <a:avLst/>
          </a:prstGeom>
        </p:spPr>
      </p:pic>
    </p:spTree>
    <p:extLst>
      <p:ext uri="{BB962C8B-B14F-4D97-AF65-F5344CB8AC3E}">
        <p14:creationId xmlns:p14="http://schemas.microsoft.com/office/powerpoint/2010/main" val="247749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a:t>Increasing complexity…</a:t>
            </a: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fld id="{D07AAD80-4D8D-8346-9B38-9B0F03191453}" type="slidenum">
              <a:rPr lang="en-US" smtClean="0"/>
              <a:pPr/>
              <a:t>24</a:t>
            </a:fld>
            <a:endParaRPr lang="en-US"/>
          </a:p>
        </p:txBody>
      </p:sp>
      <p:sp>
        <p:nvSpPr>
          <p:cNvPr id="3" name="Rectangle 2">
            <a:extLst>
              <a:ext uri="{FF2B5EF4-FFF2-40B4-BE49-F238E27FC236}">
                <a16:creationId xmlns:a16="http://schemas.microsoft.com/office/drawing/2014/main" id="{5BB20406-D2D3-180C-930A-1DBD0C91D065}"/>
              </a:ext>
            </a:extLst>
          </p:cNvPr>
          <p:cNvSpPr/>
          <p:nvPr/>
        </p:nvSpPr>
        <p:spPr>
          <a:xfrm rot="851646">
            <a:off x="8470277" y="962635"/>
            <a:ext cx="696837" cy="1029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1257D56D-B980-D71D-AF26-231CAE20B517}"/>
              </a:ext>
            </a:extLst>
          </p:cNvPr>
          <p:cNvGrpSpPr/>
          <p:nvPr/>
        </p:nvGrpSpPr>
        <p:grpSpPr>
          <a:xfrm>
            <a:off x="613321" y="1769615"/>
            <a:ext cx="7663312" cy="4603874"/>
            <a:chOff x="613321" y="1769615"/>
            <a:chExt cx="7663312" cy="4603874"/>
          </a:xfrm>
        </p:grpSpPr>
        <p:sp>
          <p:nvSpPr>
            <p:cNvPr id="8" name="TextBox 7">
              <a:extLst>
                <a:ext uri="{FF2B5EF4-FFF2-40B4-BE49-F238E27FC236}">
                  <a16:creationId xmlns:a16="http://schemas.microsoft.com/office/drawing/2014/main" id="{1955FC0B-31F8-3760-C186-FC46B9589D20}"/>
                </a:ext>
              </a:extLst>
            </p:cNvPr>
            <p:cNvSpPr txBox="1"/>
            <p:nvPr/>
          </p:nvSpPr>
          <p:spPr>
            <a:xfrm rot="16200000">
              <a:off x="-348438" y="3400448"/>
              <a:ext cx="2292849" cy="369332"/>
            </a:xfrm>
            <a:prstGeom prst="rect">
              <a:avLst/>
            </a:prstGeom>
            <a:noFill/>
          </p:spPr>
          <p:txBody>
            <a:bodyPr wrap="square" rtlCol="0">
              <a:spAutoFit/>
            </a:bodyPr>
            <a:lstStyle/>
            <a:p>
              <a:r>
                <a:rPr lang="en-AU">
                  <a:solidFill>
                    <a:srgbClr val="31B0C7"/>
                  </a:solidFill>
                </a:rPr>
                <a:t>Increased information</a:t>
              </a:r>
            </a:p>
          </p:txBody>
        </p:sp>
        <p:sp>
          <p:nvSpPr>
            <p:cNvPr id="9" name="TextBox 8">
              <a:extLst>
                <a:ext uri="{FF2B5EF4-FFF2-40B4-BE49-F238E27FC236}">
                  <a16:creationId xmlns:a16="http://schemas.microsoft.com/office/drawing/2014/main" id="{7078212A-D4D4-B306-6968-CF55C9430707}"/>
                </a:ext>
              </a:extLst>
            </p:cNvPr>
            <p:cNvSpPr txBox="1"/>
            <p:nvPr/>
          </p:nvSpPr>
          <p:spPr>
            <a:xfrm>
              <a:off x="2528649" y="6004157"/>
              <a:ext cx="4310549" cy="369332"/>
            </a:xfrm>
            <a:prstGeom prst="rect">
              <a:avLst/>
            </a:prstGeom>
            <a:noFill/>
          </p:spPr>
          <p:txBody>
            <a:bodyPr wrap="square" rtlCol="0">
              <a:spAutoFit/>
            </a:bodyPr>
            <a:lstStyle/>
            <a:p>
              <a:pPr algn="ctr"/>
              <a:r>
                <a:rPr lang="en-AU">
                  <a:solidFill>
                    <a:srgbClr val="31B0C7"/>
                  </a:solidFill>
                </a:rPr>
                <a:t>Increased time and effort to understand</a:t>
              </a:r>
            </a:p>
          </p:txBody>
        </p:sp>
        <p:grpSp>
          <p:nvGrpSpPr>
            <p:cNvPr id="11" name="Group 10">
              <a:extLst>
                <a:ext uri="{FF2B5EF4-FFF2-40B4-BE49-F238E27FC236}">
                  <a16:creationId xmlns:a16="http://schemas.microsoft.com/office/drawing/2014/main" id="{43058DF2-A118-A3F0-9806-AEB878FB135B}"/>
                </a:ext>
              </a:extLst>
            </p:cNvPr>
            <p:cNvGrpSpPr/>
            <p:nvPr/>
          </p:nvGrpSpPr>
          <p:grpSpPr>
            <a:xfrm>
              <a:off x="1091216" y="1769615"/>
              <a:ext cx="7185417" cy="4118226"/>
              <a:chOff x="1091216" y="1769615"/>
              <a:chExt cx="7185417" cy="4118226"/>
            </a:xfrm>
          </p:grpSpPr>
          <p:cxnSp>
            <p:nvCxnSpPr>
              <p:cNvPr id="12" name="Straight Arrow Connector 11">
                <a:extLst>
                  <a:ext uri="{FF2B5EF4-FFF2-40B4-BE49-F238E27FC236}">
                    <a16:creationId xmlns:a16="http://schemas.microsoft.com/office/drawing/2014/main" id="{F6C08E09-04FB-34BB-B4D6-9C5FC0C9054E}"/>
                  </a:ext>
                </a:extLst>
              </p:cNvPr>
              <p:cNvCxnSpPr>
                <a:cxnSpLocks/>
              </p:cNvCxnSpPr>
              <p:nvPr/>
            </p:nvCxnSpPr>
            <p:spPr>
              <a:xfrm flipV="1">
                <a:off x="1094678" y="1769615"/>
                <a:ext cx="0" cy="4118226"/>
              </a:xfrm>
              <a:prstGeom prst="straightConnector1">
                <a:avLst/>
              </a:prstGeom>
              <a:ln w="19050">
                <a:solidFill>
                  <a:srgbClr val="FBB61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3397601-4081-CF51-736D-4BA9E1C4A5C8}"/>
                  </a:ext>
                </a:extLst>
              </p:cNvPr>
              <p:cNvCxnSpPr>
                <a:cxnSpLocks/>
              </p:cNvCxnSpPr>
              <p:nvPr/>
            </p:nvCxnSpPr>
            <p:spPr>
              <a:xfrm>
                <a:off x="1091216" y="5887841"/>
                <a:ext cx="7185417" cy="0"/>
              </a:xfrm>
              <a:prstGeom prst="straightConnector1">
                <a:avLst/>
              </a:prstGeom>
              <a:ln w="19050">
                <a:solidFill>
                  <a:srgbClr val="FBB615"/>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4" name="Picture 13">
            <a:extLst>
              <a:ext uri="{FF2B5EF4-FFF2-40B4-BE49-F238E27FC236}">
                <a16:creationId xmlns:a16="http://schemas.microsoft.com/office/drawing/2014/main" id="{FF2856C3-5AB4-FB8A-4292-4F46014CA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70" y="5402194"/>
            <a:ext cx="801029" cy="801029"/>
          </a:xfrm>
          <a:prstGeom prst="rect">
            <a:avLst/>
          </a:prstGeom>
        </p:spPr>
      </p:pic>
      <p:pic>
        <p:nvPicPr>
          <p:cNvPr id="15" name="Picture 14" descr="Map&#10;&#10;Description automatically generated">
            <a:extLst>
              <a:ext uri="{FF2B5EF4-FFF2-40B4-BE49-F238E27FC236}">
                <a16:creationId xmlns:a16="http://schemas.microsoft.com/office/drawing/2014/main" id="{AF866BD2-146D-C80A-5DA1-1170D4B83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630" y="4569482"/>
            <a:ext cx="1718441" cy="973336"/>
          </a:xfrm>
          <a:prstGeom prst="rect">
            <a:avLst/>
          </a:prstGeom>
        </p:spPr>
      </p:pic>
      <p:pic>
        <p:nvPicPr>
          <p:cNvPr id="16" name="Picture 15" descr="Map&#10;&#10;Description automatically generated">
            <a:extLst>
              <a:ext uri="{FF2B5EF4-FFF2-40B4-BE49-F238E27FC236}">
                <a16:creationId xmlns:a16="http://schemas.microsoft.com/office/drawing/2014/main" id="{FF3A34FD-5772-2A17-783D-6E848299D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020" y="3344124"/>
            <a:ext cx="3360400" cy="1214207"/>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56A0C6EA-48EE-8A1C-484E-009ADCF2B9C1}"/>
              </a:ext>
            </a:extLst>
          </p:cNvPr>
          <p:cNvPicPr>
            <a:picLocks noChangeAspect="1"/>
          </p:cNvPicPr>
          <p:nvPr/>
        </p:nvPicPr>
        <p:blipFill rotWithShape="1">
          <a:blip r:embed="rId6">
            <a:extLst>
              <a:ext uri="{28A0092B-C50C-407E-A947-70E740481C1C}">
                <a14:useLocalDpi xmlns:a14="http://schemas.microsoft.com/office/drawing/2010/main" val="0"/>
              </a:ext>
            </a:extLst>
          </a:blip>
          <a:srcRect l="-1" r="44701"/>
          <a:stretch/>
        </p:blipFill>
        <p:spPr>
          <a:xfrm>
            <a:off x="5423978" y="1947430"/>
            <a:ext cx="1716814" cy="1455272"/>
          </a:xfrm>
          <a:prstGeom prst="rect">
            <a:avLst/>
          </a:prstGeom>
        </p:spPr>
      </p:pic>
      <p:pic>
        <p:nvPicPr>
          <p:cNvPr id="18" name="Picture 17" descr="Chart, line chart&#10;&#10;Description automatically generated">
            <a:extLst>
              <a:ext uri="{FF2B5EF4-FFF2-40B4-BE49-F238E27FC236}">
                <a16:creationId xmlns:a16="http://schemas.microsoft.com/office/drawing/2014/main" id="{DEDD8BE1-2543-B2FF-3A65-8D6C9B0EE4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5225" y="939605"/>
            <a:ext cx="1939106" cy="1098322"/>
          </a:xfrm>
          <a:prstGeom prst="rect">
            <a:avLst/>
          </a:prstGeom>
        </p:spPr>
      </p:pic>
      <p:grpSp>
        <p:nvGrpSpPr>
          <p:cNvPr id="19" name="Group 18">
            <a:extLst>
              <a:ext uri="{FF2B5EF4-FFF2-40B4-BE49-F238E27FC236}">
                <a16:creationId xmlns:a16="http://schemas.microsoft.com/office/drawing/2014/main" id="{068F08FB-DFBB-2E13-FC45-EE064F3C8387}"/>
              </a:ext>
            </a:extLst>
          </p:cNvPr>
          <p:cNvGrpSpPr/>
          <p:nvPr/>
        </p:nvGrpSpPr>
        <p:grpSpPr>
          <a:xfrm>
            <a:off x="8061756" y="1029054"/>
            <a:ext cx="3716569" cy="866654"/>
            <a:chOff x="8061756" y="1029054"/>
            <a:chExt cx="3716569" cy="866654"/>
          </a:xfrm>
        </p:grpSpPr>
        <p:sp>
          <p:nvSpPr>
            <p:cNvPr id="20" name="TextBox 19">
              <a:extLst>
                <a:ext uri="{FF2B5EF4-FFF2-40B4-BE49-F238E27FC236}">
                  <a16:creationId xmlns:a16="http://schemas.microsoft.com/office/drawing/2014/main" id="{680282AE-4992-4E6D-1F17-9561585C00AC}"/>
                </a:ext>
              </a:extLst>
            </p:cNvPr>
            <p:cNvSpPr txBox="1"/>
            <p:nvPr/>
          </p:nvSpPr>
          <p:spPr>
            <a:xfrm>
              <a:off x="8673744" y="1307149"/>
              <a:ext cx="3104581" cy="338554"/>
            </a:xfrm>
            <a:prstGeom prst="rect">
              <a:avLst/>
            </a:prstGeom>
            <a:noFill/>
          </p:spPr>
          <p:txBody>
            <a:bodyPr wrap="square" rtlCol="0">
              <a:spAutoFit/>
            </a:bodyPr>
            <a:lstStyle/>
            <a:p>
              <a:r>
                <a:rPr lang="en-AU" sz="1600">
                  <a:solidFill>
                    <a:srgbClr val="FBB615"/>
                  </a:solidFill>
                </a:rPr>
                <a:t>• </a:t>
              </a:r>
              <a:r>
                <a:rPr lang="en-AU" sz="1600">
                  <a:solidFill>
                    <a:srgbClr val="31B0C7"/>
                  </a:solidFill>
                </a:rPr>
                <a:t>Probability of exceedance graph</a:t>
              </a:r>
            </a:p>
          </p:txBody>
        </p:sp>
        <p:grpSp>
          <p:nvGrpSpPr>
            <p:cNvPr id="21" name="Group 20">
              <a:extLst>
                <a:ext uri="{FF2B5EF4-FFF2-40B4-BE49-F238E27FC236}">
                  <a16:creationId xmlns:a16="http://schemas.microsoft.com/office/drawing/2014/main" id="{119EEC23-C7DB-BF24-1E87-06F38AED4DEF}"/>
                </a:ext>
              </a:extLst>
            </p:cNvPr>
            <p:cNvGrpSpPr/>
            <p:nvPr/>
          </p:nvGrpSpPr>
          <p:grpSpPr>
            <a:xfrm>
              <a:off x="8061756" y="1029054"/>
              <a:ext cx="611988" cy="866654"/>
              <a:chOff x="8061756" y="1029054"/>
              <a:chExt cx="611988" cy="866654"/>
            </a:xfrm>
          </p:grpSpPr>
          <p:cxnSp>
            <p:nvCxnSpPr>
              <p:cNvPr id="22" name="Straight Connector 21">
                <a:extLst>
                  <a:ext uri="{FF2B5EF4-FFF2-40B4-BE49-F238E27FC236}">
                    <a16:creationId xmlns:a16="http://schemas.microsoft.com/office/drawing/2014/main" id="{0BA4AC70-EC32-E91D-38DA-D8576BFB242E}"/>
                  </a:ext>
                </a:extLst>
              </p:cNvPr>
              <p:cNvCxnSpPr/>
              <p:nvPr/>
            </p:nvCxnSpPr>
            <p:spPr>
              <a:xfrm>
                <a:off x="8061758" y="1029054"/>
                <a:ext cx="0" cy="8666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A510DA4-A4F0-0CD4-02E8-4B6352466DA8}"/>
                  </a:ext>
                </a:extLst>
              </p:cNvPr>
              <p:cNvCxnSpPr>
                <a:cxnSpLocks/>
              </p:cNvCxnSpPr>
              <p:nvPr/>
            </p:nvCxnSpPr>
            <p:spPr>
              <a:xfrm flipH="1">
                <a:off x="8061756" y="1476426"/>
                <a:ext cx="61198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4" name="Group 23">
            <a:extLst>
              <a:ext uri="{FF2B5EF4-FFF2-40B4-BE49-F238E27FC236}">
                <a16:creationId xmlns:a16="http://schemas.microsoft.com/office/drawing/2014/main" id="{858783B6-686C-CF79-1492-A418FC9580C2}"/>
              </a:ext>
            </a:extLst>
          </p:cNvPr>
          <p:cNvGrpSpPr/>
          <p:nvPr/>
        </p:nvGrpSpPr>
        <p:grpSpPr>
          <a:xfrm>
            <a:off x="7150204" y="2262527"/>
            <a:ext cx="3790693" cy="866654"/>
            <a:chOff x="7150204" y="2262527"/>
            <a:chExt cx="3790693" cy="866654"/>
          </a:xfrm>
        </p:grpSpPr>
        <p:sp>
          <p:nvSpPr>
            <p:cNvPr id="25" name="TextBox 24">
              <a:extLst>
                <a:ext uri="{FF2B5EF4-FFF2-40B4-BE49-F238E27FC236}">
                  <a16:creationId xmlns:a16="http://schemas.microsoft.com/office/drawing/2014/main" id="{D4335EB7-E419-15AB-499D-3F0C846FAE61}"/>
                </a:ext>
              </a:extLst>
            </p:cNvPr>
            <p:cNvSpPr txBox="1"/>
            <p:nvPr/>
          </p:nvSpPr>
          <p:spPr>
            <a:xfrm>
              <a:off x="8673744" y="2416813"/>
              <a:ext cx="2267153" cy="584775"/>
            </a:xfrm>
            <a:prstGeom prst="rect">
              <a:avLst/>
            </a:prstGeom>
            <a:noFill/>
          </p:spPr>
          <p:txBody>
            <a:bodyPr wrap="square" rtlCol="0">
              <a:spAutoFit/>
            </a:bodyPr>
            <a:lstStyle/>
            <a:p>
              <a:r>
                <a:rPr lang="en-AU" sz="1600" dirty="0">
                  <a:solidFill>
                    <a:srgbClr val="FBB615"/>
                  </a:solidFill>
                </a:rPr>
                <a:t>• </a:t>
              </a:r>
              <a:r>
                <a:rPr lang="en-AU" sz="1600" dirty="0">
                  <a:solidFill>
                    <a:srgbClr val="31B0C7"/>
                  </a:solidFill>
                </a:rPr>
                <a:t>Decile bar chart </a:t>
              </a:r>
              <a:r>
                <a:rPr lang="en-AU" sz="1600" dirty="0">
                  <a:solidFill>
                    <a:schemeClr val="bg1">
                      <a:lumMod val="50000"/>
                    </a:schemeClr>
                  </a:solidFill>
                </a:rPr>
                <a:t>(LHS)</a:t>
              </a:r>
            </a:p>
            <a:p>
              <a:r>
                <a:rPr lang="en-AU" sz="1600" dirty="0">
                  <a:solidFill>
                    <a:srgbClr val="FBB615"/>
                  </a:solidFill>
                </a:rPr>
                <a:t>•</a:t>
              </a:r>
              <a:r>
                <a:rPr lang="en-AU" sz="1600" dirty="0"/>
                <a:t> </a:t>
              </a:r>
              <a:r>
                <a:rPr lang="en-AU" sz="1600" dirty="0">
                  <a:solidFill>
                    <a:srgbClr val="31B0C7"/>
                  </a:solidFill>
                </a:rPr>
                <a:t>Timeline graph </a:t>
              </a:r>
              <a:r>
                <a:rPr lang="en-AU" sz="1600" dirty="0">
                  <a:solidFill>
                    <a:schemeClr val="bg1">
                      <a:lumMod val="50000"/>
                    </a:schemeClr>
                  </a:solidFill>
                </a:rPr>
                <a:t>(RHS)</a:t>
              </a:r>
            </a:p>
          </p:txBody>
        </p:sp>
        <p:grpSp>
          <p:nvGrpSpPr>
            <p:cNvPr id="26" name="Group 25">
              <a:extLst>
                <a:ext uri="{FF2B5EF4-FFF2-40B4-BE49-F238E27FC236}">
                  <a16:creationId xmlns:a16="http://schemas.microsoft.com/office/drawing/2014/main" id="{D2FD2944-9FCD-8FFD-7162-B276F95A89AF}"/>
                </a:ext>
              </a:extLst>
            </p:cNvPr>
            <p:cNvGrpSpPr/>
            <p:nvPr/>
          </p:nvGrpSpPr>
          <p:grpSpPr>
            <a:xfrm>
              <a:off x="7150204" y="2262527"/>
              <a:ext cx="1523540" cy="866654"/>
              <a:chOff x="8061756" y="1029054"/>
              <a:chExt cx="1523540" cy="866654"/>
            </a:xfrm>
          </p:grpSpPr>
          <p:cxnSp>
            <p:nvCxnSpPr>
              <p:cNvPr id="27" name="Straight Connector 26">
                <a:extLst>
                  <a:ext uri="{FF2B5EF4-FFF2-40B4-BE49-F238E27FC236}">
                    <a16:creationId xmlns:a16="http://schemas.microsoft.com/office/drawing/2014/main" id="{41CA8E0F-684D-9427-362A-BC1E8212C453}"/>
                  </a:ext>
                </a:extLst>
              </p:cNvPr>
              <p:cNvCxnSpPr/>
              <p:nvPr/>
            </p:nvCxnSpPr>
            <p:spPr>
              <a:xfrm>
                <a:off x="8061758" y="1029054"/>
                <a:ext cx="0" cy="86665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ABCB259-EB4F-3475-757C-23E3DE4CC80E}"/>
                  </a:ext>
                </a:extLst>
              </p:cNvPr>
              <p:cNvCxnSpPr>
                <a:cxnSpLocks/>
                <a:stCxn id="25" idx="1"/>
              </p:cNvCxnSpPr>
              <p:nvPr/>
            </p:nvCxnSpPr>
            <p:spPr>
              <a:xfrm flipH="1">
                <a:off x="8061756" y="1475728"/>
                <a:ext cx="1523540" cy="698"/>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9" name="Group 28">
            <a:extLst>
              <a:ext uri="{FF2B5EF4-FFF2-40B4-BE49-F238E27FC236}">
                <a16:creationId xmlns:a16="http://schemas.microsoft.com/office/drawing/2014/main" id="{DBCC0F83-9796-4142-B3A3-A698AD069EB6}"/>
              </a:ext>
            </a:extLst>
          </p:cNvPr>
          <p:cNvGrpSpPr/>
          <p:nvPr/>
        </p:nvGrpSpPr>
        <p:grpSpPr>
          <a:xfrm>
            <a:off x="5440420" y="3483874"/>
            <a:ext cx="6439926" cy="866654"/>
            <a:chOff x="5440420" y="3483874"/>
            <a:chExt cx="6439926" cy="866654"/>
          </a:xfrm>
        </p:grpSpPr>
        <p:sp>
          <p:nvSpPr>
            <p:cNvPr id="30" name="TextBox 29">
              <a:extLst>
                <a:ext uri="{FF2B5EF4-FFF2-40B4-BE49-F238E27FC236}">
                  <a16:creationId xmlns:a16="http://schemas.microsoft.com/office/drawing/2014/main" id="{1A645E5D-BE08-0BAF-884A-C288686014A8}"/>
                </a:ext>
              </a:extLst>
            </p:cNvPr>
            <p:cNvSpPr txBox="1"/>
            <p:nvPr/>
          </p:nvSpPr>
          <p:spPr>
            <a:xfrm>
              <a:off x="8673744" y="3658192"/>
              <a:ext cx="3206602" cy="584775"/>
            </a:xfrm>
            <a:prstGeom prst="rect">
              <a:avLst/>
            </a:prstGeom>
            <a:noFill/>
          </p:spPr>
          <p:txBody>
            <a:bodyPr wrap="square" rtlCol="0">
              <a:spAutoFit/>
            </a:bodyPr>
            <a:lstStyle/>
            <a:p>
              <a:r>
                <a:rPr lang="en-AU" sz="1600" dirty="0">
                  <a:solidFill>
                    <a:srgbClr val="FBB615"/>
                  </a:solidFill>
                </a:rPr>
                <a:t>•</a:t>
              </a:r>
              <a:r>
                <a:rPr lang="en-AU" sz="1600" dirty="0"/>
                <a:t> </a:t>
              </a:r>
              <a:r>
                <a:rPr lang="en-AU" sz="1600" dirty="0">
                  <a:solidFill>
                    <a:srgbClr val="31B0C7"/>
                  </a:solidFill>
                </a:rPr>
                <a:t>Chance of extremes graph </a:t>
              </a:r>
              <a:r>
                <a:rPr lang="en-AU" sz="1600" dirty="0">
                  <a:solidFill>
                    <a:schemeClr val="bg1">
                      <a:lumMod val="50000"/>
                    </a:schemeClr>
                  </a:solidFill>
                </a:rPr>
                <a:t>(LHS)</a:t>
              </a:r>
            </a:p>
            <a:p>
              <a:r>
                <a:rPr lang="en-AU" sz="1600" dirty="0">
                  <a:solidFill>
                    <a:srgbClr val="FBB615"/>
                  </a:solidFill>
                </a:rPr>
                <a:t>•</a:t>
              </a:r>
              <a:r>
                <a:rPr lang="en-AU" sz="1600" dirty="0"/>
                <a:t> </a:t>
              </a:r>
              <a:r>
                <a:rPr lang="en-AU" sz="1600" dirty="0">
                  <a:solidFill>
                    <a:srgbClr val="31B0C7"/>
                  </a:solidFill>
                </a:rPr>
                <a:t>Chance of 3-day totals graph </a:t>
              </a:r>
              <a:r>
                <a:rPr lang="en-AU" sz="1600" dirty="0">
                  <a:solidFill>
                    <a:schemeClr val="bg1">
                      <a:lumMod val="50000"/>
                    </a:schemeClr>
                  </a:solidFill>
                </a:rPr>
                <a:t>(RHS)</a:t>
              </a:r>
            </a:p>
          </p:txBody>
        </p:sp>
        <p:grpSp>
          <p:nvGrpSpPr>
            <p:cNvPr id="31" name="Group 30">
              <a:extLst>
                <a:ext uri="{FF2B5EF4-FFF2-40B4-BE49-F238E27FC236}">
                  <a16:creationId xmlns:a16="http://schemas.microsoft.com/office/drawing/2014/main" id="{7BD56DD6-312F-3385-8E53-F5F150B05FB3}"/>
                </a:ext>
              </a:extLst>
            </p:cNvPr>
            <p:cNvGrpSpPr/>
            <p:nvPr/>
          </p:nvGrpSpPr>
          <p:grpSpPr>
            <a:xfrm>
              <a:off x="5440420" y="3483874"/>
              <a:ext cx="3233324" cy="866654"/>
              <a:chOff x="8061756" y="1029054"/>
              <a:chExt cx="3233324" cy="866654"/>
            </a:xfrm>
          </p:grpSpPr>
          <p:cxnSp>
            <p:nvCxnSpPr>
              <p:cNvPr id="32" name="Straight Connector 31">
                <a:extLst>
                  <a:ext uri="{FF2B5EF4-FFF2-40B4-BE49-F238E27FC236}">
                    <a16:creationId xmlns:a16="http://schemas.microsoft.com/office/drawing/2014/main" id="{EC5833A5-A4E6-8164-CB45-0C8267BFC7D9}"/>
                  </a:ext>
                </a:extLst>
              </p:cNvPr>
              <p:cNvCxnSpPr/>
              <p:nvPr/>
            </p:nvCxnSpPr>
            <p:spPr>
              <a:xfrm>
                <a:off x="8061758" y="1029054"/>
                <a:ext cx="0" cy="86665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2101786-2F40-5FD7-F14B-4ABCE1B7610A}"/>
                  </a:ext>
                </a:extLst>
              </p:cNvPr>
              <p:cNvCxnSpPr>
                <a:cxnSpLocks/>
                <a:stCxn id="30" idx="1"/>
                <a:endCxn id="16" idx="3"/>
              </p:cNvCxnSpPr>
              <p:nvPr/>
            </p:nvCxnSpPr>
            <p:spPr>
              <a:xfrm flipH="1">
                <a:off x="8061756" y="1495760"/>
                <a:ext cx="3233324" cy="648"/>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4" name="Group 33">
            <a:extLst>
              <a:ext uri="{FF2B5EF4-FFF2-40B4-BE49-F238E27FC236}">
                <a16:creationId xmlns:a16="http://schemas.microsoft.com/office/drawing/2014/main" id="{2CEDBB43-4AFD-F823-FB6A-7948ED0F5E15}"/>
              </a:ext>
            </a:extLst>
          </p:cNvPr>
          <p:cNvGrpSpPr/>
          <p:nvPr/>
        </p:nvGrpSpPr>
        <p:grpSpPr>
          <a:xfrm>
            <a:off x="3112057" y="4622822"/>
            <a:ext cx="8768289" cy="866654"/>
            <a:chOff x="3112057" y="4622822"/>
            <a:chExt cx="8768289" cy="866654"/>
          </a:xfrm>
        </p:grpSpPr>
        <p:sp>
          <p:nvSpPr>
            <p:cNvPr id="35" name="TextBox 34">
              <a:extLst>
                <a:ext uri="{FF2B5EF4-FFF2-40B4-BE49-F238E27FC236}">
                  <a16:creationId xmlns:a16="http://schemas.microsoft.com/office/drawing/2014/main" id="{2D366914-9FC2-5591-C18D-A5AA23BAC5CA}"/>
                </a:ext>
              </a:extLst>
            </p:cNvPr>
            <p:cNvSpPr txBox="1"/>
            <p:nvPr/>
          </p:nvSpPr>
          <p:spPr>
            <a:xfrm>
              <a:off x="8673744" y="4899572"/>
              <a:ext cx="3206602" cy="338554"/>
            </a:xfrm>
            <a:prstGeom prst="rect">
              <a:avLst/>
            </a:prstGeom>
            <a:noFill/>
          </p:spPr>
          <p:txBody>
            <a:bodyPr wrap="square" rtlCol="0">
              <a:spAutoFit/>
            </a:bodyPr>
            <a:lstStyle/>
            <a:p>
              <a:r>
                <a:rPr lang="en-AU" sz="1600">
                  <a:solidFill>
                    <a:srgbClr val="FBB615"/>
                  </a:solidFill>
                </a:rPr>
                <a:t>• </a:t>
              </a:r>
              <a:r>
                <a:rPr lang="en-AU" sz="1600">
                  <a:solidFill>
                    <a:srgbClr val="31B0C7"/>
                  </a:solidFill>
                </a:rPr>
                <a:t>Chance of exceeding media rainfall</a:t>
              </a:r>
            </a:p>
          </p:txBody>
        </p:sp>
        <p:grpSp>
          <p:nvGrpSpPr>
            <p:cNvPr id="36" name="Group 35">
              <a:extLst>
                <a:ext uri="{FF2B5EF4-FFF2-40B4-BE49-F238E27FC236}">
                  <a16:creationId xmlns:a16="http://schemas.microsoft.com/office/drawing/2014/main" id="{34F4F642-66B0-0ABB-B0FA-03B49275D931}"/>
                </a:ext>
              </a:extLst>
            </p:cNvPr>
            <p:cNvGrpSpPr/>
            <p:nvPr/>
          </p:nvGrpSpPr>
          <p:grpSpPr>
            <a:xfrm>
              <a:off x="3112057" y="4622822"/>
              <a:ext cx="5561687" cy="866654"/>
              <a:chOff x="8061756" y="1029054"/>
              <a:chExt cx="5561687" cy="866654"/>
            </a:xfrm>
          </p:grpSpPr>
          <p:cxnSp>
            <p:nvCxnSpPr>
              <p:cNvPr id="37" name="Straight Connector 36">
                <a:extLst>
                  <a:ext uri="{FF2B5EF4-FFF2-40B4-BE49-F238E27FC236}">
                    <a16:creationId xmlns:a16="http://schemas.microsoft.com/office/drawing/2014/main" id="{7253EDC8-0463-4AF8-09C7-310CAFD98E2C}"/>
                  </a:ext>
                </a:extLst>
              </p:cNvPr>
              <p:cNvCxnSpPr/>
              <p:nvPr/>
            </p:nvCxnSpPr>
            <p:spPr>
              <a:xfrm>
                <a:off x="8061758" y="1029054"/>
                <a:ext cx="0" cy="866654"/>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A7A38D42-0231-F06A-F350-3C9BE37375C0}"/>
                  </a:ext>
                </a:extLst>
              </p:cNvPr>
              <p:cNvCxnSpPr>
                <a:cxnSpLocks/>
              </p:cNvCxnSpPr>
              <p:nvPr/>
            </p:nvCxnSpPr>
            <p:spPr>
              <a:xfrm flipH="1">
                <a:off x="8061756" y="1476426"/>
                <a:ext cx="5561687" cy="0"/>
              </a:xfrm>
              <a:prstGeom prst="line">
                <a:avLst/>
              </a:prstGeom>
            </p:spPr>
            <p:style>
              <a:lnRef idx="1">
                <a:schemeClr val="dk1"/>
              </a:lnRef>
              <a:fillRef idx="0">
                <a:schemeClr val="dk1"/>
              </a:fillRef>
              <a:effectRef idx="0">
                <a:schemeClr val="dk1"/>
              </a:effectRef>
              <a:fontRef idx="minor">
                <a:schemeClr val="tx1"/>
              </a:fontRef>
            </p:style>
          </p:cxnSp>
        </p:grpSp>
      </p:grpSp>
      <p:pic>
        <p:nvPicPr>
          <p:cNvPr id="2" name="Picture 1" descr="Graphical user interface, application&#10;&#10;Description automatically generated">
            <a:extLst>
              <a:ext uri="{FF2B5EF4-FFF2-40B4-BE49-F238E27FC236}">
                <a16:creationId xmlns:a16="http://schemas.microsoft.com/office/drawing/2014/main" id="{8370EDF2-AF38-2F54-9BF1-42A15552DBA6}"/>
              </a:ext>
            </a:extLst>
          </p:cNvPr>
          <p:cNvPicPr>
            <a:picLocks noChangeAspect="1"/>
          </p:cNvPicPr>
          <p:nvPr/>
        </p:nvPicPr>
        <p:blipFill rotWithShape="1">
          <a:blip r:embed="rId6">
            <a:extLst>
              <a:ext uri="{28A0092B-C50C-407E-A947-70E740481C1C}">
                <a14:useLocalDpi xmlns:a14="http://schemas.microsoft.com/office/drawing/2010/main" val="0"/>
              </a:ext>
            </a:extLst>
          </a:blip>
          <a:srcRect l="56726"/>
          <a:stretch/>
        </p:blipFill>
        <p:spPr>
          <a:xfrm>
            <a:off x="4244233" y="1963678"/>
            <a:ext cx="1343461" cy="1455272"/>
          </a:xfrm>
          <a:prstGeom prst="rect">
            <a:avLst/>
          </a:prstGeom>
        </p:spPr>
      </p:pic>
    </p:spTree>
    <p:extLst>
      <p:ext uri="{BB962C8B-B14F-4D97-AF65-F5344CB8AC3E}">
        <p14:creationId xmlns:p14="http://schemas.microsoft.com/office/powerpoint/2010/main" val="11228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65A4-41D5-DE91-796B-D514EE72137A}"/>
              </a:ext>
            </a:extLst>
          </p:cNvPr>
          <p:cNvSpPr>
            <a:spLocks noGrp="1"/>
          </p:cNvSpPr>
          <p:nvPr>
            <p:ph type="title"/>
          </p:nvPr>
        </p:nvSpPr>
        <p:spPr/>
        <p:txBody>
          <a:bodyPr/>
          <a:lstStyle/>
          <a:p>
            <a:r>
              <a:rPr lang="en-AU"/>
              <a:t>Finding the tools</a:t>
            </a:r>
          </a:p>
        </p:txBody>
      </p:sp>
      <p:sp>
        <p:nvSpPr>
          <p:cNvPr id="4" name="Footer Placeholder 3">
            <a:extLst>
              <a:ext uri="{FF2B5EF4-FFF2-40B4-BE49-F238E27FC236}">
                <a16:creationId xmlns:a16="http://schemas.microsoft.com/office/drawing/2014/main" id="{DF28B4C3-4DD2-76E4-4833-63F9761D182A}"/>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CC716A3D-8A57-CA0F-44A5-3F25ADF878D7}"/>
              </a:ext>
            </a:extLst>
          </p:cNvPr>
          <p:cNvSpPr>
            <a:spLocks noGrp="1"/>
          </p:cNvSpPr>
          <p:nvPr>
            <p:ph type="sldNum" sz="quarter" idx="12"/>
          </p:nvPr>
        </p:nvSpPr>
        <p:spPr/>
        <p:txBody>
          <a:bodyPr/>
          <a:lstStyle/>
          <a:p>
            <a:fld id="{D07AAD80-4D8D-8346-9B38-9B0F03191453}" type="slidenum">
              <a:rPr lang="en-US" smtClean="0"/>
              <a:pPr/>
              <a:t>25</a:t>
            </a:fld>
            <a:endParaRPr lang="en-US"/>
          </a:p>
        </p:txBody>
      </p:sp>
      <p:pic>
        <p:nvPicPr>
          <p:cNvPr id="3" name="Picture 2">
            <a:extLst>
              <a:ext uri="{FF2B5EF4-FFF2-40B4-BE49-F238E27FC236}">
                <a16:creationId xmlns:a16="http://schemas.microsoft.com/office/drawing/2014/main" id="{7ECC1DE1-20B0-DE6E-FB2F-038BF3B91075}"/>
              </a:ext>
            </a:extLst>
          </p:cNvPr>
          <p:cNvPicPr>
            <a:picLocks noChangeAspect="1"/>
          </p:cNvPicPr>
          <p:nvPr/>
        </p:nvPicPr>
        <p:blipFill>
          <a:blip r:embed="rId3"/>
          <a:stretch>
            <a:fillRect/>
          </a:stretch>
        </p:blipFill>
        <p:spPr>
          <a:xfrm>
            <a:off x="10416805" y="231565"/>
            <a:ext cx="1654155" cy="1007803"/>
          </a:xfrm>
          <a:prstGeom prst="rect">
            <a:avLst/>
          </a:prstGeom>
        </p:spPr>
      </p:pic>
      <p:sp>
        <p:nvSpPr>
          <p:cNvPr id="9" name="TextBox 8">
            <a:extLst>
              <a:ext uri="{FF2B5EF4-FFF2-40B4-BE49-F238E27FC236}">
                <a16:creationId xmlns:a16="http://schemas.microsoft.com/office/drawing/2014/main" id="{DF7108AB-AD9A-79DC-E29C-0C994C2A7F4A}"/>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38</a:t>
            </a:r>
            <a:endParaRPr lang="en-AU" sz="1400" dirty="0">
              <a:solidFill>
                <a:schemeClr val="bg1"/>
              </a:solidFill>
            </a:endParaRPr>
          </a:p>
          <a:p>
            <a:endParaRPr lang="en-AU" sz="1600" dirty="0">
              <a:solidFill>
                <a:schemeClr val="bg1"/>
              </a:solidFill>
            </a:endParaRPr>
          </a:p>
        </p:txBody>
      </p:sp>
      <p:pic>
        <p:nvPicPr>
          <p:cNvPr id="17" name="Picture 16">
            <a:extLst>
              <a:ext uri="{FF2B5EF4-FFF2-40B4-BE49-F238E27FC236}">
                <a16:creationId xmlns:a16="http://schemas.microsoft.com/office/drawing/2014/main" id="{4D5D80AF-C8F9-4304-ABCA-7D9BA33153B6}"/>
              </a:ext>
            </a:extLst>
          </p:cNvPr>
          <p:cNvPicPr>
            <a:picLocks noChangeAspect="1"/>
          </p:cNvPicPr>
          <p:nvPr/>
        </p:nvPicPr>
        <p:blipFill>
          <a:blip r:embed="rId4"/>
          <a:stretch>
            <a:fillRect/>
          </a:stretch>
        </p:blipFill>
        <p:spPr>
          <a:xfrm>
            <a:off x="1164301" y="1804213"/>
            <a:ext cx="8077200" cy="1276350"/>
          </a:xfrm>
          <a:custGeom>
            <a:avLst/>
            <a:gdLst>
              <a:gd name="connsiteX0" fmla="*/ 0 w 8077200"/>
              <a:gd name="connsiteY0" fmla="*/ 0 h 1276350"/>
              <a:gd name="connsiteX1" fmla="*/ 8077200 w 8077200"/>
              <a:gd name="connsiteY1" fmla="*/ 0 h 1276350"/>
              <a:gd name="connsiteX2" fmla="*/ 8077200 w 8077200"/>
              <a:gd name="connsiteY2" fmla="*/ 1276350 h 1276350"/>
              <a:gd name="connsiteX3" fmla="*/ 0 w 8077200"/>
              <a:gd name="connsiteY3" fmla="*/ 1276350 h 1276350"/>
              <a:gd name="connsiteX4" fmla="*/ 0 w 8077200"/>
              <a:gd name="connsiteY4" fmla="*/ 0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1276350" fill="none" extrusionOk="0">
                <a:moveTo>
                  <a:pt x="0" y="0"/>
                </a:moveTo>
                <a:cubicBezTo>
                  <a:pt x="1675066" y="-76691"/>
                  <a:pt x="5090033" y="47706"/>
                  <a:pt x="8077200" y="0"/>
                </a:cubicBezTo>
                <a:cubicBezTo>
                  <a:pt x="8139173" y="219567"/>
                  <a:pt x="8120502" y="1017103"/>
                  <a:pt x="8077200" y="1276350"/>
                </a:cubicBezTo>
                <a:cubicBezTo>
                  <a:pt x="4528380" y="1315827"/>
                  <a:pt x="1076867" y="1441843"/>
                  <a:pt x="0" y="1276350"/>
                </a:cubicBezTo>
                <a:cubicBezTo>
                  <a:pt x="-16467" y="1038984"/>
                  <a:pt x="-73491" y="345144"/>
                  <a:pt x="0" y="0"/>
                </a:cubicBezTo>
                <a:close/>
              </a:path>
              <a:path w="8077200" h="1276350" stroke="0" extrusionOk="0">
                <a:moveTo>
                  <a:pt x="0" y="0"/>
                </a:moveTo>
                <a:cubicBezTo>
                  <a:pt x="2178504" y="114314"/>
                  <a:pt x="5564453" y="157070"/>
                  <a:pt x="8077200" y="0"/>
                </a:cubicBezTo>
                <a:cubicBezTo>
                  <a:pt x="8146158" y="240017"/>
                  <a:pt x="8100634" y="882098"/>
                  <a:pt x="8077200" y="1276350"/>
                </a:cubicBezTo>
                <a:cubicBezTo>
                  <a:pt x="6347264" y="1405056"/>
                  <a:pt x="2888257" y="1384637"/>
                  <a:pt x="0" y="1276350"/>
                </a:cubicBezTo>
                <a:cubicBezTo>
                  <a:pt x="66282" y="648166"/>
                  <a:pt x="72761" y="190767"/>
                  <a:pt x="0" y="0"/>
                </a:cubicBezTo>
                <a:close/>
              </a:path>
            </a:pathLst>
          </a:custGeom>
          <a:ln>
            <a:solidFill>
              <a:srgbClr val="FDB714"/>
            </a:solidFill>
            <a:extLst>
              <a:ext uri="{C807C97D-BFC1-408E-A445-0C87EB9F89A2}">
                <ask:lineSketchStyleProps xmlns:ask="http://schemas.microsoft.com/office/drawing/2018/sketchyshapes" sd="1403329035">
                  <a:prstGeom prst="rect">
                    <a:avLst/>
                  </a:prstGeom>
                  <ask:type>
                    <ask:lineSketchCurved/>
                  </ask:type>
                </ask:lineSketchStyleProps>
              </a:ext>
            </a:extLst>
          </a:ln>
        </p:spPr>
      </p:pic>
      <p:pic>
        <p:nvPicPr>
          <p:cNvPr id="19" name="Picture 18">
            <a:extLst>
              <a:ext uri="{FF2B5EF4-FFF2-40B4-BE49-F238E27FC236}">
                <a16:creationId xmlns:a16="http://schemas.microsoft.com/office/drawing/2014/main" id="{6965A726-442E-564D-18B6-4DBD2E963478}"/>
              </a:ext>
            </a:extLst>
          </p:cNvPr>
          <p:cNvPicPr>
            <a:picLocks noChangeAspect="1"/>
          </p:cNvPicPr>
          <p:nvPr/>
        </p:nvPicPr>
        <p:blipFill>
          <a:blip r:embed="rId5"/>
          <a:stretch>
            <a:fillRect/>
          </a:stretch>
        </p:blipFill>
        <p:spPr>
          <a:xfrm>
            <a:off x="334961" y="3530412"/>
            <a:ext cx="9575095" cy="1690173"/>
          </a:xfrm>
          <a:custGeom>
            <a:avLst/>
            <a:gdLst>
              <a:gd name="connsiteX0" fmla="*/ 0 w 9575095"/>
              <a:gd name="connsiteY0" fmla="*/ 0 h 1690173"/>
              <a:gd name="connsiteX1" fmla="*/ 9575095 w 9575095"/>
              <a:gd name="connsiteY1" fmla="*/ 0 h 1690173"/>
              <a:gd name="connsiteX2" fmla="*/ 9575095 w 9575095"/>
              <a:gd name="connsiteY2" fmla="*/ 1690173 h 1690173"/>
              <a:gd name="connsiteX3" fmla="*/ 0 w 9575095"/>
              <a:gd name="connsiteY3" fmla="*/ 1690173 h 1690173"/>
              <a:gd name="connsiteX4" fmla="*/ 0 w 9575095"/>
              <a:gd name="connsiteY4" fmla="*/ 0 h 169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095" h="1690173" fill="none" extrusionOk="0">
                <a:moveTo>
                  <a:pt x="0" y="0"/>
                </a:moveTo>
                <a:cubicBezTo>
                  <a:pt x="1352418" y="-16909"/>
                  <a:pt x="5578666" y="-82482"/>
                  <a:pt x="9575095" y="0"/>
                </a:cubicBezTo>
                <a:cubicBezTo>
                  <a:pt x="9457767" y="554750"/>
                  <a:pt x="9586512" y="1074957"/>
                  <a:pt x="9575095" y="1690173"/>
                </a:cubicBezTo>
                <a:cubicBezTo>
                  <a:pt x="8228974" y="1684831"/>
                  <a:pt x="3732415" y="1653142"/>
                  <a:pt x="0" y="1690173"/>
                </a:cubicBezTo>
                <a:cubicBezTo>
                  <a:pt x="-88569" y="1408536"/>
                  <a:pt x="-92475" y="589958"/>
                  <a:pt x="0" y="0"/>
                </a:cubicBezTo>
                <a:close/>
              </a:path>
              <a:path w="9575095" h="1690173" stroke="0" extrusionOk="0">
                <a:moveTo>
                  <a:pt x="0" y="0"/>
                </a:moveTo>
                <a:cubicBezTo>
                  <a:pt x="3437779" y="42981"/>
                  <a:pt x="7868864" y="35826"/>
                  <a:pt x="9575095" y="0"/>
                </a:cubicBezTo>
                <a:cubicBezTo>
                  <a:pt x="9632066" y="234531"/>
                  <a:pt x="9455330" y="1055895"/>
                  <a:pt x="9575095" y="1690173"/>
                </a:cubicBezTo>
                <a:cubicBezTo>
                  <a:pt x="7519950" y="1555379"/>
                  <a:pt x="3139548" y="1630358"/>
                  <a:pt x="0" y="1690173"/>
                </a:cubicBezTo>
                <a:cubicBezTo>
                  <a:pt x="51228" y="1168639"/>
                  <a:pt x="-14533" y="825549"/>
                  <a:pt x="0" y="0"/>
                </a:cubicBezTo>
                <a:close/>
              </a:path>
            </a:pathLst>
          </a:custGeom>
          <a:ln>
            <a:solidFill>
              <a:srgbClr val="FDB714"/>
            </a:solidFill>
            <a:extLst>
              <a:ext uri="{C807C97D-BFC1-408E-A445-0C87EB9F89A2}">
                <ask:lineSketchStyleProps xmlns:ask="http://schemas.microsoft.com/office/drawing/2018/sketchyshapes" sd="5197815">
                  <a:prstGeom prst="rect">
                    <a:avLst/>
                  </a:prstGeom>
                  <ask:type>
                    <ask:lineSketchCurved/>
                  </ask:type>
                </ask:lineSketchStyleProps>
              </a:ext>
            </a:extLst>
          </a:ln>
        </p:spPr>
      </p:pic>
      <p:sp>
        <p:nvSpPr>
          <p:cNvPr id="20" name="Rectangle 19">
            <a:extLst>
              <a:ext uri="{FF2B5EF4-FFF2-40B4-BE49-F238E27FC236}">
                <a16:creationId xmlns:a16="http://schemas.microsoft.com/office/drawing/2014/main" id="{A893E57D-C0B7-4C62-B977-6A68E1A63A86}"/>
              </a:ext>
            </a:extLst>
          </p:cNvPr>
          <p:cNvSpPr/>
          <p:nvPr/>
        </p:nvSpPr>
        <p:spPr>
          <a:xfrm>
            <a:off x="2764465" y="1873741"/>
            <a:ext cx="1743740" cy="252039"/>
          </a:xfrm>
          <a:custGeom>
            <a:avLst/>
            <a:gdLst>
              <a:gd name="connsiteX0" fmla="*/ 0 w 1743740"/>
              <a:gd name="connsiteY0" fmla="*/ 0 h 252039"/>
              <a:gd name="connsiteX1" fmla="*/ 1743740 w 1743740"/>
              <a:gd name="connsiteY1" fmla="*/ 0 h 252039"/>
              <a:gd name="connsiteX2" fmla="*/ 1743740 w 1743740"/>
              <a:gd name="connsiteY2" fmla="*/ 252039 h 252039"/>
              <a:gd name="connsiteX3" fmla="*/ 0 w 1743740"/>
              <a:gd name="connsiteY3" fmla="*/ 252039 h 252039"/>
              <a:gd name="connsiteX4" fmla="*/ 0 w 1743740"/>
              <a:gd name="connsiteY4" fmla="*/ 0 h 2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740" h="252039" fill="none" extrusionOk="0">
                <a:moveTo>
                  <a:pt x="0" y="0"/>
                </a:moveTo>
                <a:cubicBezTo>
                  <a:pt x="508547" y="151845"/>
                  <a:pt x="1157071" y="-105977"/>
                  <a:pt x="1743740" y="0"/>
                </a:cubicBezTo>
                <a:cubicBezTo>
                  <a:pt x="1763424" y="96676"/>
                  <a:pt x="1753520" y="208844"/>
                  <a:pt x="1743740" y="252039"/>
                </a:cubicBezTo>
                <a:cubicBezTo>
                  <a:pt x="1445132" y="294378"/>
                  <a:pt x="573859" y="343779"/>
                  <a:pt x="0" y="252039"/>
                </a:cubicBezTo>
                <a:cubicBezTo>
                  <a:pt x="5372" y="163484"/>
                  <a:pt x="-16424" y="27166"/>
                  <a:pt x="0" y="0"/>
                </a:cubicBezTo>
                <a:close/>
              </a:path>
              <a:path w="1743740" h="252039" stroke="0" extrusionOk="0">
                <a:moveTo>
                  <a:pt x="0" y="0"/>
                </a:moveTo>
                <a:cubicBezTo>
                  <a:pt x="326842" y="-155984"/>
                  <a:pt x="1150944" y="142137"/>
                  <a:pt x="1743740" y="0"/>
                </a:cubicBezTo>
                <a:cubicBezTo>
                  <a:pt x="1733577" y="81914"/>
                  <a:pt x="1733099" y="191320"/>
                  <a:pt x="1743740" y="252039"/>
                </a:cubicBezTo>
                <a:cubicBezTo>
                  <a:pt x="1527269" y="341725"/>
                  <a:pt x="668291" y="370975"/>
                  <a:pt x="0" y="252039"/>
                </a:cubicBezTo>
                <a:cubicBezTo>
                  <a:pt x="-21501" y="135870"/>
                  <a:pt x="15604" y="109193"/>
                  <a:pt x="0" y="0"/>
                </a:cubicBezTo>
                <a:close/>
              </a:path>
            </a:pathLst>
          </a:custGeom>
          <a:solidFill>
            <a:srgbClr val="FDB714">
              <a:alpha val="30196"/>
            </a:srgbClr>
          </a:solidFill>
          <a:ln>
            <a:solidFill>
              <a:schemeClr val="accent4">
                <a:lumMod val="20000"/>
                <a:lumOff val="80000"/>
                <a:alpha val="50196"/>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4905657A-AEAC-CD97-3CBA-C3062C4989A3}"/>
              </a:ext>
            </a:extLst>
          </p:cNvPr>
          <p:cNvSpPr/>
          <p:nvPr/>
        </p:nvSpPr>
        <p:spPr>
          <a:xfrm>
            <a:off x="7371907" y="3552002"/>
            <a:ext cx="815163" cy="218023"/>
          </a:xfrm>
          <a:custGeom>
            <a:avLst/>
            <a:gdLst>
              <a:gd name="connsiteX0" fmla="*/ 0 w 815163"/>
              <a:gd name="connsiteY0" fmla="*/ 0 h 218023"/>
              <a:gd name="connsiteX1" fmla="*/ 815163 w 815163"/>
              <a:gd name="connsiteY1" fmla="*/ 0 h 218023"/>
              <a:gd name="connsiteX2" fmla="*/ 815163 w 815163"/>
              <a:gd name="connsiteY2" fmla="*/ 218023 h 218023"/>
              <a:gd name="connsiteX3" fmla="*/ 0 w 815163"/>
              <a:gd name="connsiteY3" fmla="*/ 218023 h 218023"/>
              <a:gd name="connsiteX4" fmla="*/ 0 w 815163"/>
              <a:gd name="connsiteY4" fmla="*/ 0 h 21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163" h="218023" fill="none" extrusionOk="0">
                <a:moveTo>
                  <a:pt x="0" y="0"/>
                </a:moveTo>
                <a:cubicBezTo>
                  <a:pt x="377797" y="-28689"/>
                  <a:pt x="451586" y="-14735"/>
                  <a:pt x="815163" y="0"/>
                </a:cubicBezTo>
                <a:cubicBezTo>
                  <a:pt x="823470" y="105453"/>
                  <a:pt x="815933" y="147069"/>
                  <a:pt x="815163" y="218023"/>
                </a:cubicBezTo>
                <a:cubicBezTo>
                  <a:pt x="621963" y="225273"/>
                  <a:pt x="238071" y="152182"/>
                  <a:pt x="0" y="218023"/>
                </a:cubicBezTo>
                <a:cubicBezTo>
                  <a:pt x="14470" y="141196"/>
                  <a:pt x="-3165" y="42065"/>
                  <a:pt x="0" y="0"/>
                </a:cubicBezTo>
                <a:close/>
              </a:path>
              <a:path w="815163" h="218023" stroke="0" extrusionOk="0">
                <a:moveTo>
                  <a:pt x="0" y="0"/>
                </a:moveTo>
                <a:cubicBezTo>
                  <a:pt x="322951" y="42446"/>
                  <a:pt x="411603" y="-10325"/>
                  <a:pt x="815163" y="0"/>
                </a:cubicBezTo>
                <a:cubicBezTo>
                  <a:pt x="813275" y="80963"/>
                  <a:pt x="802046" y="151841"/>
                  <a:pt x="815163" y="218023"/>
                </a:cubicBezTo>
                <a:cubicBezTo>
                  <a:pt x="506585" y="253456"/>
                  <a:pt x="205895" y="144892"/>
                  <a:pt x="0" y="218023"/>
                </a:cubicBezTo>
                <a:cubicBezTo>
                  <a:pt x="3021" y="162241"/>
                  <a:pt x="-14527" y="32069"/>
                  <a:pt x="0" y="0"/>
                </a:cubicBezTo>
                <a:close/>
              </a:path>
            </a:pathLst>
          </a:custGeom>
          <a:solidFill>
            <a:srgbClr val="FDB714">
              <a:alpha val="30196"/>
            </a:srgbClr>
          </a:solidFill>
          <a:ln>
            <a:solidFill>
              <a:schemeClr val="accent4">
                <a:lumMod val="20000"/>
                <a:lumOff val="80000"/>
                <a:alpha val="50196"/>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2A327D6B-CA87-5C67-BAA8-DF3A26B72446}"/>
              </a:ext>
            </a:extLst>
          </p:cNvPr>
          <p:cNvSpPr/>
          <p:nvPr/>
        </p:nvSpPr>
        <p:spPr>
          <a:xfrm>
            <a:off x="334961" y="4329758"/>
            <a:ext cx="1798639" cy="220978"/>
          </a:xfrm>
          <a:custGeom>
            <a:avLst/>
            <a:gdLst>
              <a:gd name="connsiteX0" fmla="*/ 0 w 1798639"/>
              <a:gd name="connsiteY0" fmla="*/ 0 h 220978"/>
              <a:gd name="connsiteX1" fmla="*/ 1798639 w 1798639"/>
              <a:gd name="connsiteY1" fmla="*/ 0 h 220978"/>
              <a:gd name="connsiteX2" fmla="*/ 1798639 w 1798639"/>
              <a:gd name="connsiteY2" fmla="*/ 220978 h 220978"/>
              <a:gd name="connsiteX3" fmla="*/ 0 w 1798639"/>
              <a:gd name="connsiteY3" fmla="*/ 220978 h 220978"/>
              <a:gd name="connsiteX4" fmla="*/ 0 w 1798639"/>
              <a:gd name="connsiteY4" fmla="*/ 0 h 22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639" h="220978" fill="none" extrusionOk="0">
                <a:moveTo>
                  <a:pt x="0" y="0"/>
                </a:moveTo>
                <a:cubicBezTo>
                  <a:pt x="631667" y="-145713"/>
                  <a:pt x="1173814" y="55369"/>
                  <a:pt x="1798639" y="0"/>
                </a:cubicBezTo>
                <a:cubicBezTo>
                  <a:pt x="1809447" y="55098"/>
                  <a:pt x="1817999" y="196669"/>
                  <a:pt x="1798639" y="220978"/>
                </a:cubicBezTo>
                <a:cubicBezTo>
                  <a:pt x="1513463" y="234762"/>
                  <a:pt x="886685" y="71967"/>
                  <a:pt x="0" y="220978"/>
                </a:cubicBezTo>
                <a:cubicBezTo>
                  <a:pt x="7191" y="194545"/>
                  <a:pt x="-4669" y="96859"/>
                  <a:pt x="0" y="0"/>
                </a:cubicBezTo>
                <a:close/>
              </a:path>
              <a:path w="1798639" h="220978" stroke="0" extrusionOk="0">
                <a:moveTo>
                  <a:pt x="0" y="0"/>
                </a:moveTo>
                <a:cubicBezTo>
                  <a:pt x="323096" y="53745"/>
                  <a:pt x="1150521" y="-40023"/>
                  <a:pt x="1798639" y="0"/>
                </a:cubicBezTo>
                <a:cubicBezTo>
                  <a:pt x="1800481" y="87865"/>
                  <a:pt x="1799155" y="129840"/>
                  <a:pt x="1798639" y="220978"/>
                </a:cubicBezTo>
                <a:cubicBezTo>
                  <a:pt x="1203332" y="336595"/>
                  <a:pt x="308585" y="127036"/>
                  <a:pt x="0" y="220978"/>
                </a:cubicBezTo>
                <a:cubicBezTo>
                  <a:pt x="-2717" y="169662"/>
                  <a:pt x="-15739" y="64935"/>
                  <a:pt x="0" y="0"/>
                </a:cubicBezTo>
                <a:close/>
              </a:path>
            </a:pathLst>
          </a:custGeom>
          <a:solidFill>
            <a:srgbClr val="FDB714">
              <a:alpha val="30196"/>
            </a:srgbClr>
          </a:solidFill>
          <a:ln>
            <a:solidFill>
              <a:schemeClr val="accent4">
                <a:lumMod val="20000"/>
                <a:lumOff val="80000"/>
                <a:alpha val="50196"/>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17896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E8F0-185B-8119-6630-1BBF15DFC0A8}"/>
              </a:ext>
            </a:extLst>
          </p:cNvPr>
          <p:cNvSpPr>
            <a:spLocks noGrp="1"/>
          </p:cNvSpPr>
          <p:nvPr>
            <p:ph type="title"/>
          </p:nvPr>
        </p:nvSpPr>
        <p:spPr/>
        <p:txBody>
          <a:bodyPr/>
          <a:lstStyle/>
          <a:p>
            <a:r>
              <a:rPr lang="en-AU" dirty="0"/>
              <a:t>Chance of above median maps</a:t>
            </a:r>
          </a:p>
        </p:txBody>
      </p:sp>
      <p:sp>
        <p:nvSpPr>
          <p:cNvPr id="4" name="Footer Placeholder 3">
            <a:extLst>
              <a:ext uri="{FF2B5EF4-FFF2-40B4-BE49-F238E27FC236}">
                <a16:creationId xmlns:a16="http://schemas.microsoft.com/office/drawing/2014/main" id="{1616AEA8-15BE-1F47-E7F0-20BE6B04930F}"/>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9841B17C-6189-98FA-3A57-447EB8EBE0DD}"/>
              </a:ext>
            </a:extLst>
          </p:cNvPr>
          <p:cNvSpPr>
            <a:spLocks noGrp="1"/>
          </p:cNvSpPr>
          <p:nvPr>
            <p:ph type="sldNum" sz="quarter" idx="12"/>
          </p:nvPr>
        </p:nvSpPr>
        <p:spPr/>
        <p:txBody>
          <a:bodyPr/>
          <a:lstStyle/>
          <a:p>
            <a:fld id="{D07AAD80-4D8D-8346-9B38-9B0F03191453}" type="slidenum">
              <a:rPr lang="en-US" smtClean="0"/>
              <a:pPr/>
              <a:t>26</a:t>
            </a:fld>
            <a:endParaRPr lang="en-US"/>
          </a:p>
        </p:txBody>
      </p:sp>
      <p:pic>
        <p:nvPicPr>
          <p:cNvPr id="7" name="Picture 6" descr="A picture containing text, dark&#10;&#10;Description automatically generated">
            <a:extLst>
              <a:ext uri="{FF2B5EF4-FFF2-40B4-BE49-F238E27FC236}">
                <a16:creationId xmlns:a16="http://schemas.microsoft.com/office/drawing/2014/main" id="{4C813B2F-F348-B276-E03B-8DFC1E3A44F9}"/>
              </a:ext>
            </a:extLst>
          </p:cNvPr>
          <p:cNvPicPr>
            <a:picLocks noChangeAspect="1"/>
          </p:cNvPicPr>
          <p:nvPr/>
        </p:nvPicPr>
        <p:blipFill>
          <a:blip r:embed="rId3">
            <a:duotone>
              <a:schemeClr val="accent2">
                <a:shade val="45000"/>
                <a:satMod val="135000"/>
              </a:schemeClr>
              <a:prstClr val="white"/>
            </a:duotone>
          </a:blip>
          <a:stretch>
            <a:fillRect/>
          </a:stretch>
        </p:blipFill>
        <p:spPr>
          <a:xfrm>
            <a:off x="7506558" y="873782"/>
            <a:ext cx="712881" cy="653474"/>
          </a:xfrm>
          <a:prstGeom prst="rect">
            <a:avLst/>
          </a:prstGeom>
        </p:spPr>
      </p:pic>
      <p:pic>
        <p:nvPicPr>
          <p:cNvPr id="9" name="Content Placeholder 8">
            <a:extLst>
              <a:ext uri="{FF2B5EF4-FFF2-40B4-BE49-F238E27FC236}">
                <a16:creationId xmlns:a16="http://schemas.microsoft.com/office/drawing/2014/main" id="{846DCDF4-919E-999E-7335-AF9DA69573E6}"/>
              </a:ext>
            </a:extLst>
          </p:cNvPr>
          <p:cNvPicPr>
            <a:picLocks noGrp="1" noChangeAspect="1"/>
          </p:cNvPicPr>
          <p:nvPr>
            <p:ph idx="1"/>
          </p:nvPr>
        </p:nvPicPr>
        <p:blipFill>
          <a:blip r:embed="rId4"/>
          <a:stretch>
            <a:fillRect/>
          </a:stretch>
        </p:blipFill>
        <p:spPr>
          <a:xfrm>
            <a:off x="2815380" y="1825625"/>
            <a:ext cx="6561240" cy="4230688"/>
          </a:xfrm>
          <a:prstGeom prst="rect">
            <a:avLst/>
          </a:prstGeom>
          <a:ln w="76200">
            <a:solidFill>
              <a:srgbClr val="FFFF00"/>
            </a:solidFill>
          </a:ln>
        </p:spPr>
      </p:pic>
      <p:sp>
        <p:nvSpPr>
          <p:cNvPr id="3" name="Speech Bubble: Oval 2">
            <a:extLst>
              <a:ext uri="{FF2B5EF4-FFF2-40B4-BE49-F238E27FC236}">
                <a16:creationId xmlns:a16="http://schemas.microsoft.com/office/drawing/2014/main" id="{2A96E524-EF3E-C3F8-7322-5CBC84027E89}"/>
              </a:ext>
            </a:extLst>
          </p:cNvPr>
          <p:cNvSpPr/>
          <p:nvPr/>
        </p:nvSpPr>
        <p:spPr>
          <a:xfrm>
            <a:off x="8989325" y="2274508"/>
            <a:ext cx="2854960" cy="1310815"/>
          </a:xfrm>
          <a:prstGeom prst="wedgeEllipseCallout">
            <a:avLst>
              <a:gd name="adj1" fmla="val -41313"/>
              <a:gd name="adj2" fmla="val 783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1E6942A4-D311-C1E4-0345-DCAB6A950F9C}"/>
              </a:ext>
            </a:extLst>
          </p:cNvPr>
          <p:cNvSpPr txBox="1"/>
          <p:nvPr/>
        </p:nvSpPr>
        <p:spPr>
          <a:xfrm>
            <a:off x="9426205" y="2391172"/>
            <a:ext cx="2205037" cy="1077218"/>
          </a:xfrm>
          <a:prstGeom prst="rect">
            <a:avLst/>
          </a:prstGeom>
          <a:noFill/>
        </p:spPr>
        <p:txBody>
          <a:bodyPr wrap="square" rtlCol="0">
            <a:spAutoFit/>
          </a:bodyPr>
          <a:lstStyle/>
          <a:p>
            <a:r>
              <a:rPr lang="en-AU" sz="1600" dirty="0">
                <a:solidFill>
                  <a:srgbClr val="FF0000"/>
                </a:solidFill>
              </a:rPr>
              <a:t>In preparation for your workshop, please add in a more recent snapshot for your area!</a:t>
            </a:r>
          </a:p>
        </p:txBody>
      </p:sp>
      <p:pic>
        <p:nvPicPr>
          <p:cNvPr id="8" name="Picture 7">
            <a:extLst>
              <a:ext uri="{FF2B5EF4-FFF2-40B4-BE49-F238E27FC236}">
                <a16:creationId xmlns:a16="http://schemas.microsoft.com/office/drawing/2014/main" id="{A61CA4EB-1525-23D7-FF91-20AA5F7DB7C0}"/>
              </a:ext>
            </a:extLst>
          </p:cNvPr>
          <p:cNvPicPr>
            <a:picLocks noChangeAspect="1"/>
          </p:cNvPicPr>
          <p:nvPr/>
        </p:nvPicPr>
        <p:blipFill>
          <a:blip r:embed="rId5"/>
          <a:stretch>
            <a:fillRect/>
          </a:stretch>
        </p:blipFill>
        <p:spPr>
          <a:xfrm>
            <a:off x="10416805" y="231565"/>
            <a:ext cx="1654155" cy="1007803"/>
          </a:xfrm>
          <a:prstGeom prst="rect">
            <a:avLst/>
          </a:prstGeom>
        </p:spPr>
      </p:pic>
      <p:sp>
        <p:nvSpPr>
          <p:cNvPr id="10" name="TextBox 9">
            <a:extLst>
              <a:ext uri="{FF2B5EF4-FFF2-40B4-BE49-F238E27FC236}">
                <a16:creationId xmlns:a16="http://schemas.microsoft.com/office/drawing/2014/main" id="{CF4D0ACA-24BD-315F-F5A8-B5DA423CD4F6}"/>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13</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260780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63DE-C0EF-C47D-2288-02407969C3A1}"/>
              </a:ext>
            </a:extLst>
          </p:cNvPr>
          <p:cNvSpPr>
            <a:spLocks noGrp="1"/>
          </p:cNvSpPr>
          <p:nvPr>
            <p:ph type="title"/>
          </p:nvPr>
        </p:nvSpPr>
        <p:spPr/>
        <p:txBody>
          <a:bodyPr/>
          <a:lstStyle/>
          <a:p>
            <a:r>
              <a:rPr lang="en-AU" dirty="0"/>
              <a:t>The chance of extremes map</a:t>
            </a:r>
            <a:endParaRPr lang="en-AU" dirty="0">
              <a:cs typeface="Calibri"/>
            </a:endParaRPr>
          </a:p>
        </p:txBody>
      </p:sp>
      <p:sp>
        <p:nvSpPr>
          <p:cNvPr id="3" name="Content Placeholder 2">
            <a:extLst>
              <a:ext uri="{FF2B5EF4-FFF2-40B4-BE49-F238E27FC236}">
                <a16:creationId xmlns:a16="http://schemas.microsoft.com/office/drawing/2014/main" id="{1CFBB172-8923-27C5-8EC4-92267A6994FA}"/>
              </a:ext>
            </a:extLst>
          </p:cNvPr>
          <p:cNvSpPr>
            <a:spLocks noGrp="1"/>
          </p:cNvSpPr>
          <p:nvPr>
            <p:ph idx="1"/>
          </p:nvPr>
        </p:nvSpPr>
        <p:spPr/>
        <p:txBody>
          <a:bodyPr/>
          <a:lstStyle/>
          <a:p>
            <a:r>
              <a:rPr lang="en-US" dirty="0"/>
              <a:t>Shows the predictions for unusually high and low rainfall or temperatures over one week, two weeks, one month or three months. </a:t>
            </a:r>
            <a:endParaRPr lang="en-AU" dirty="0"/>
          </a:p>
        </p:txBody>
      </p:sp>
      <p:sp>
        <p:nvSpPr>
          <p:cNvPr id="4" name="Footer Placeholder 3">
            <a:extLst>
              <a:ext uri="{FF2B5EF4-FFF2-40B4-BE49-F238E27FC236}">
                <a16:creationId xmlns:a16="http://schemas.microsoft.com/office/drawing/2014/main" id="{57C60804-7920-46AB-9B06-E7B75C0BEEFD}"/>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0CB1790E-AA69-8182-0891-60A286951199}"/>
              </a:ext>
            </a:extLst>
          </p:cNvPr>
          <p:cNvSpPr>
            <a:spLocks noGrp="1"/>
          </p:cNvSpPr>
          <p:nvPr>
            <p:ph type="sldNum" sz="quarter" idx="12"/>
          </p:nvPr>
        </p:nvSpPr>
        <p:spPr/>
        <p:txBody>
          <a:bodyPr/>
          <a:lstStyle/>
          <a:p>
            <a:fld id="{D07AAD80-4D8D-8346-9B38-9B0F03191453}" type="slidenum">
              <a:rPr lang="en-US" smtClean="0"/>
              <a:pPr/>
              <a:t>27</a:t>
            </a:fld>
            <a:endParaRPr lang="en-US"/>
          </a:p>
        </p:txBody>
      </p:sp>
      <p:pic>
        <p:nvPicPr>
          <p:cNvPr id="6" name="Picture 5">
            <a:extLst>
              <a:ext uri="{FF2B5EF4-FFF2-40B4-BE49-F238E27FC236}">
                <a16:creationId xmlns:a16="http://schemas.microsoft.com/office/drawing/2014/main" id="{A873ED07-C1EF-1EFE-7A1B-3F74B2773AA4}"/>
              </a:ext>
            </a:extLst>
          </p:cNvPr>
          <p:cNvPicPr>
            <a:picLocks noChangeAspect="1"/>
          </p:cNvPicPr>
          <p:nvPr/>
        </p:nvPicPr>
        <p:blipFill>
          <a:blip r:embed="rId3"/>
          <a:stretch>
            <a:fillRect/>
          </a:stretch>
        </p:blipFill>
        <p:spPr>
          <a:xfrm>
            <a:off x="3230244" y="2632877"/>
            <a:ext cx="5731510" cy="3721735"/>
          </a:xfrm>
          <a:prstGeom prst="rect">
            <a:avLst/>
          </a:prstGeom>
          <a:ln w="76200">
            <a:solidFill>
              <a:srgbClr val="FFFF00"/>
            </a:solidFill>
          </a:ln>
        </p:spPr>
      </p:pic>
      <p:pic>
        <p:nvPicPr>
          <p:cNvPr id="10" name="Picture 9" descr="A picture containing text, dark&#10;&#10;Description automatically generated">
            <a:extLst>
              <a:ext uri="{FF2B5EF4-FFF2-40B4-BE49-F238E27FC236}">
                <a16:creationId xmlns:a16="http://schemas.microsoft.com/office/drawing/2014/main" id="{6E0C7E9C-E72A-F04F-27C3-C2891F195ADC}"/>
              </a:ext>
            </a:extLst>
          </p:cNvPr>
          <p:cNvPicPr>
            <a:picLocks noChangeAspect="1"/>
          </p:cNvPicPr>
          <p:nvPr/>
        </p:nvPicPr>
        <p:blipFill>
          <a:blip r:embed="rId4">
            <a:duotone>
              <a:schemeClr val="accent2">
                <a:shade val="45000"/>
                <a:satMod val="135000"/>
              </a:schemeClr>
              <a:prstClr val="white"/>
            </a:duotone>
          </a:blip>
          <a:stretch>
            <a:fillRect/>
          </a:stretch>
        </p:blipFill>
        <p:spPr>
          <a:xfrm>
            <a:off x="7506558" y="873782"/>
            <a:ext cx="712881" cy="653474"/>
          </a:xfrm>
          <a:prstGeom prst="rect">
            <a:avLst/>
          </a:prstGeom>
        </p:spPr>
      </p:pic>
      <p:sp>
        <p:nvSpPr>
          <p:cNvPr id="9" name="Speech Bubble: Oval 8">
            <a:extLst>
              <a:ext uri="{FF2B5EF4-FFF2-40B4-BE49-F238E27FC236}">
                <a16:creationId xmlns:a16="http://schemas.microsoft.com/office/drawing/2014/main" id="{4C9132CE-5490-4302-FB78-7206953763DB}"/>
              </a:ext>
            </a:extLst>
          </p:cNvPr>
          <p:cNvSpPr/>
          <p:nvPr/>
        </p:nvSpPr>
        <p:spPr>
          <a:xfrm>
            <a:off x="8609105" y="3223630"/>
            <a:ext cx="2854960" cy="1310815"/>
          </a:xfrm>
          <a:prstGeom prst="wedgeEllipseCallout">
            <a:avLst>
              <a:gd name="adj1" fmla="val -41313"/>
              <a:gd name="adj2" fmla="val 783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D513718-F1DE-0FC7-2A5F-DCF955DCECC1}"/>
              </a:ext>
            </a:extLst>
          </p:cNvPr>
          <p:cNvSpPr txBox="1"/>
          <p:nvPr/>
        </p:nvSpPr>
        <p:spPr>
          <a:xfrm>
            <a:off x="9045985" y="3340294"/>
            <a:ext cx="2205037" cy="1077218"/>
          </a:xfrm>
          <a:prstGeom prst="rect">
            <a:avLst/>
          </a:prstGeom>
          <a:noFill/>
        </p:spPr>
        <p:txBody>
          <a:bodyPr wrap="square" rtlCol="0">
            <a:spAutoFit/>
          </a:bodyPr>
          <a:lstStyle/>
          <a:p>
            <a:r>
              <a:rPr lang="en-AU" sz="1600" dirty="0">
                <a:solidFill>
                  <a:srgbClr val="FF0000"/>
                </a:solidFill>
              </a:rPr>
              <a:t>In preparation for your workshop, please add in a more recent snapshot for your area!</a:t>
            </a:r>
          </a:p>
        </p:txBody>
      </p:sp>
      <p:pic>
        <p:nvPicPr>
          <p:cNvPr id="15" name="Picture 14">
            <a:extLst>
              <a:ext uri="{FF2B5EF4-FFF2-40B4-BE49-F238E27FC236}">
                <a16:creationId xmlns:a16="http://schemas.microsoft.com/office/drawing/2014/main" id="{3F031963-D5A1-9ABC-BE98-733285E5BCD4}"/>
              </a:ext>
            </a:extLst>
          </p:cNvPr>
          <p:cNvPicPr>
            <a:picLocks noChangeAspect="1"/>
          </p:cNvPicPr>
          <p:nvPr/>
        </p:nvPicPr>
        <p:blipFill>
          <a:blip r:embed="rId5"/>
          <a:stretch>
            <a:fillRect/>
          </a:stretch>
        </p:blipFill>
        <p:spPr>
          <a:xfrm>
            <a:off x="10416805" y="231565"/>
            <a:ext cx="1654155" cy="1007803"/>
          </a:xfrm>
          <a:prstGeom prst="rect">
            <a:avLst/>
          </a:prstGeom>
        </p:spPr>
      </p:pic>
      <p:sp>
        <p:nvSpPr>
          <p:cNvPr id="16" name="TextBox 15">
            <a:extLst>
              <a:ext uri="{FF2B5EF4-FFF2-40B4-BE49-F238E27FC236}">
                <a16:creationId xmlns:a16="http://schemas.microsoft.com/office/drawing/2014/main" id="{5768CA21-5C4D-0247-3E61-3CE470816DDB}"/>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13</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513201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333C-C6F3-86C1-F259-892CF6211FF2}"/>
              </a:ext>
            </a:extLst>
          </p:cNvPr>
          <p:cNvSpPr>
            <a:spLocks noGrp="1"/>
          </p:cNvSpPr>
          <p:nvPr>
            <p:ph type="title"/>
          </p:nvPr>
        </p:nvSpPr>
        <p:spPr/>
        <p:txBody>
          <a:bodyPr/>
          <a:lstStyle/>
          <a:p>
            <a:r>
              <a:rPr lang="en-AU" dirty="0"/>
              <a:t>Chance of 3-day totals map</a:t>
            </a:r>
          </a:p>
        </p:txBody>
      </p:sp>
      <p:sp>
        <p:nvSpPr>
          <p:cNvPr id="3" name="Content Placeholder 2">
            <a:extLst>
              <a:ext uri="{FF2B5EF4-FFF2-40B4-BE49-F238E27FC236}">
                <a16:creationId xmlns:a16="http://schemas.microsoft.com/office/drawing/2014/main" id="{0B50848F-6427-F590-F40B-4AA190BCB044}"/>
              </a:ext>
            </a:extLst>
          </p:cNvPr>
          <p:cNvSpPr>
            <a:spLocks noGrp="1"/>
          </p:cNvSpPr>
          <p:nvPr>
            <p:ph idx="1"/>
          </p:nvPr>
        </p:nvSpPr>
        <p:spPr/>
        <p:txBody>
          <a:bodyPr/>
          <a:lstStyle/>
          <a:p>
            <a:r>
              <a:rPr lang="en-US" dirty="0"/>
              <a:t>Shows the chance of receiving ‘at least’ a given amount of rainfall total over three consecutive days in a specified period of time</a:t>
            </a:r>
            <a:endParaRPr lang="en-AU" dirty="0"/>
          </a:p>
        </p:txBody>
      </p:sp>
      <p:sp>
        <p:nvSpPr>
          <p:cNvPr id="4" name="Footer Placeholder 3">
            <a:extLst>
              <a:ext uri="{FF2B5EF4-FFF2-40B4-BE49-F238E27FC236}">
                <a16:creationId xmlns:a16="http://schemas.microsoft.com/office/drawing/2014/main" id="{55FCACA8-DB8F-E2DC-C0C1-3CD7EAE45169}"/>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72E46B99-C64E-7B93-CE79-A62500DD1FB4}"/>
              </a:ext>
            </a:extLst>
          </p:cNvPr>
          <p:cNvSpPr>
            <a:spLocks noGrp="1"/>
          </p:cNvSpPr>
          <p:nvPr>
            <p:ph type="sldNum" sz="quarter" idx="12"/>
          </p:nvPr>
        </p:nvSpPr>
        <p:spPr/>
        <p:txBody>
          <a:bodyPr/>
          <a:lstStyle/>
          <a:p>
            <a:fld id="{D07AAD80-4D8D-8346-9B38-9B0F03191453}" type="slidenum">
              <a:rPr lang="en-US" smtClean="0"/>
              <a:pPr/>
              <a:t>28</a:t>
            </a:fld>
            <a:endParaRPr lang="en-US"/>
          </a:p>
        </p:txBody>
      </p:sp>
      <p:pic>
        <p:nvPicPr>
          <p:cNvPr id="6" name="Picture 5">
            <a:extLst>
              <a:ext uri="{FF2B5EF4-FFF2-40B4-BE49-F238E27FC236}">
                <a16:creationId xmlns:a16="http://schemas.microsoft.com/office/drawing/2014/main" id="{0DFB1DFF-01ED-C5B4-1300-914694DC3C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3769" y="2688273"/>
            <a:ext cx="5204460" cy="3536720"/>
          </a:xfrm>
          <a:prstGeom prst="rect">
            <a:avLst/>
          </a:prstGeom>
          <a:ln w="76200">
            <a:solidFill>
              <a:srgbClr val="FFFF00"/>
            </a:solidFill>
          </a:ln>
        </p:spPr>
      </p:pic>
      <p:pic>
        <p:nvPicPr>
          <p:cNvPr id="9" name="Picture 8" descr="A picture containing text, dark&#10;&#10;Description automatically generated">
            <a:extLst>
              <a:ext uri="{FF2B5EF4-FFF2-40B4-BE49-F238E27FC236}">
                <a16:creationId xmlns:a16="http://schemas.microsoft.com/office/drawing/2014/main" id="{10FFB203-7347-83BE-11DE-A289140D3CF2}"/>
              </a:ext>
            </a:extLst>
          </p:cNvPr>
          <p:cNvPicPr>
            <a:picLocks noChangeAspect="1"/>
          </p:cNvPicPr>
          <p:nvPr/>
        </p:nvPicPr>
        <p:blipFill>
          <a:blip r:embed="rId3">
            <a:duotone>
              <a:schemeClr val="accent2">
                <a:shade val="45000"/>
                <a:satMod val="135000"/>
              </a:schemeClr>
              <a:prstClr val="white"/>
            </a:duotone>
          </a:blip>
          <a:stretch>
            <a:fillRect/>
          </a:stretch>
        </p:blipFill>
        <p:spPr>
          <a:xfrm>
            <a:off x="6653118" y="879607"/>
            <a:ext cx="712881" cy="653474"/>
          </a:xfrm>
          <a:prstGeom prst="rect">
            <a:avLst/>
          </a:prstGeom>
        </p:spPr>
      </p:pic>
      <p:sp>
        <p:nvSpPr>
          <p:cNvPr id="7" name="Speech Bubble: Oval 6">
            <a:extLst>
              <a:ext uri="{FF2B5EF4-FFF2-40B4-BE49-F238E27FC236}">
                <a16:creationId xmlns:a16="http://schemas.microsoft.com/office/drawing/2014/main" id="{965D53E0-899E-7442-C5BB-AD996062B346}"/>
              </a:ext>
            </a:extLst>
          </p:cNvPr>
          <p:cNvSpPr/>
          <p:nvPr/>
        </p:nvSpPr>
        <p:spPr>
          <a:xfrm>
            <a:off x="8337791" y="3088931"/>
            <a:ext cx="2854960" cy="1310815"/>
          </a:xfrm>
          <a:prstGeom prst="wedgeEllipseCallout">
            <a:avLst>
              <a:gd name="adj1" fmla="val -41313"/>
              <a:gd name="adj2" fmla="val 783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7C6D297-A0C7-2313-2D70-10187D07AA51}"/>
              </a:ext>
            </a:extLst>
          </p:cNvPr>
          <p:cNvSpPr txBox="1"/>
          <p:nvPr/>
        </p:nvSpPr>
        <p:spPr>
          <a:xfrm>
            <a:off x="8774671" y="3205595"/>
            <a:ext cx="2205037" cy="1077218"/>
          </a:xfrm>
          <a:prstGeom prst="rect">
            <a:avLst/>
          </a:prstGeom>
          <a:noFill/>
        </p:spPr>
        <p:txBody>
          <a:bodyPr wrap="square" rtlCol="0">
            <a:spAutoFit/>
          </a:bodyPr>
          <a:lstStyle/>
          <a:p>
            <a:r>
              <a:rPr lang="en-AU" sz="1600" dirty="0">
                <a:solidFill>
                  <a:srgbClr val="FF0000"/>
                </a:solidFill>
              </a:rPr>
              <a:t>In preparation for your workshop, please add in a more recent snapshot for your area!</a:t>
            </a:r>
          </a:p>
        </p:txBody>
      </p:sp>
      <p:pic>
        <p:nvPicPr>
          <p:cNvPr id="10" name="Picture 9">
            <a:extLst>
              <a:ext uri="{FF2B5EF4-FFF2-40B4-BE49-F238E27FC236}">
                <a16:creationId xmlns:a16="http://schemas.microsoft.com/office/drawing/2014/main" id="{01BD9BB2-4C19-2591-15F5-97AE8E9CC774}"/>
              </a:ext>
            </a:extLst>
          </p:cNvPr>
          <p:cNvPicPr>
            <a:picLocks noChangeAspect="1"/>
          </p:cNvPicPr>
          <p:nvPr/>
        </p:nvPicPr>
        <p:blipFill>
          <a:blip r:embed="rId4"/>
          <a:stretch>
            <a:fillRect/>
          </a:stretch>
        </p:blipFill>
        <p:spPr>
          <a:xfrm>
            <a:off x="10416805" y="231565"/>
            <a:ext cx="1654155" cy="1007803"/>
          </a:xfrm>
          <a:prstGeom prst="rect">
            <a:avLst/>
          </a:prstGeom>
        </p:spPr>
      </p:pic>
      <p:sp>
        <p:nvSpPr>
          <p:cNvPr id="11" name="TextBox 10">
            <a:extLst>
              <a:ext uri="{FF2B5EF4-FFF2-40B4-BE49-F238E27FC236}">
                <a16:creationId xmlns:a16="http://schemas.microsoft.com/office/drawing/2014/main" id="{0FB0163D-8E27-B562-0D55-1E0686CB4464}"/>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15</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275533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4392-5FE4-349C-E446-5B8220FD0BEC}"/>
              </a:ext>
            </a:extLst>
          </p:cNvPr>
          <p:cNvSpPr>
            <a:spLocks noGrp="1"/>
          </p:cNvSpPr>
          <p:nvPr>
            <p:ph type="title"/>
          </p:nvPr>
        </p:nvSpPr>
        <p:spPr/>
        <p:txBody>
          <a:bodyPr/>
          <a:lstStyle/>
          <a:p>
            <a:r>
              <a:rPr lang="en-AU" dirty="0"/>
              <a:t>Decile bar charts</a:t>
            </a:r>
          </a:p>
        </p:txBody>
      </p:sp>
      <p:sp>
        <p:nvSpPr>
          <p:cNvPr id="3" name="Content Placeholder 2">
            <a:extLst>
              <a:ext uri="{FF2B5EF4-FFF2-40B4-BE49-F238E27FC236}">
                <a16:creationId xmlns:a16="http://schemas.microsoft.com/office/drawing/2014/main" id="{F7C4C2DF-009A-B971-6D69-7E8DEA5A4901}"/>
              </a:ext>
            </a:extLst>
          </p:cNvPr>
          <p:cNvSpPr>
            <a:spLocks noGrp="1"/>
          </p:cNvSpPr>
          <p:nvPr>
            <p:ph idx="1"/>
          </p:nvPr>
        </p:nvSpPr>
        <p:spPr/>
        <p:txBody>
          <a:bodyPr/>
          <a:lstStyle/>
          <a:p>
            <a:r>
              <a:rPr lang="en-US" dirty="0"/>
              <a:t>Location-specific decile bars for rainfall and temperature</a:t>
            </a:r>
          </a:p>
          <a:p>
            <a:r>
              <a:rPr lang="en-US" dirty="0"/>
              <a:t>Stars show past accuracy</a:t>
            </a:r>
            <a:endParaRPr lang="en-AU" dirty="0"/>
          </a:p>
        </p:txBody>
      </p:sp>
      <p:sp>
        <p:nvSpPr>
          <p:cNvPr id="4" name="Footer Placeholder 3">
            <a:extLst>
              <a:ext uri="{FF2B5EF4-FFF2-40B4-BE49-F238E27FC236}">
                <a16:creationId xmlns:a16="http://schemas.microsoft.com/office/drawing/2014/main" id="{640486C2-C73A-8C6A-D7AB-1919D1220528}"/>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BEE80383-4BE1-760B-E99D-77E920455EC7}"/>
              </a:ext>
            </a:extLst>
          </p:cNvPr>
          <p:cNvSpPr>
            <a:spLocks noGrp="1"/>
          </p:cNvSpPr>
          <p:nvPr>
            <p:ph type="sldNum" sz="quarter" idx="12"/>
          </p:nvPr>
        </p:nvSpPr>
        <p:spPr/>
        <p:txBody>
          <a:bodyPr/>
          <a:lstStyle/>
          <a:p>
            <a:fld id="{D07AAD80-4D8D-8346-9B38-9B0F03191453}" type="slidenum">
              <a:rPr lang="en-US" smtClean="0"/>
              <a:pPr/>
              <a:t>29</a:t>
            </a:fld>
            <a:endParaRPr lang="en-US"/>
          </a:p>
        </p:txBody>
      </p:sp>
      <p:pic>
        <p:nvPicPr>
          <p:cNvPr id="6" name="Picture 5">
            <a:extLst>
              <a:ext uri="{FF2B5EF4-FFF2-40B4-BE49-F238E27FC236}">
                <a16:creationId xmlns:a16="http://schemas.microsoft.com/office/drawing/2014/main" id="{81E4F6B8-F631-586E-7B3D-2D974FAE02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3725" y="2468880"/>
            <a:ext cx="3585060" cy="3756113"/>
          </a:xfrm>
          <a:prstGeom prst="rect">
            <a:avLst/>
          </a:prstGeom>
          <a:ln w="76200">
            <a:solidFill>
              <a:srgbClr val="FFFF00"/>
            </a:solidFill>
          </a:ln>
        </p:spPr>
      </p:pic>
      <p:pic>
        <p:nvPicPr>
          <p:cNvPr id="8" name="Graphic 7" descr="Marker with solid fill">
            <a:extLst>
              <a:ext uri="{FF2B5EF4-FFF2-40B4-BE49-F238E27FC236}">
                <a16:creationId xmlns:a16="http://schemas.microsoft.com/office/drawing/2014/main" id="{9914C7AD-CAE0-F075-07E1-9B5835DD8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5740" y="633007"/>
            <a:ext cx="914400" cy="914400"/>
          </a:xfrm>
          <a:prstGeom prst="rect">
            <a:avLst/>
          </a:prstGeom>
        </p:spPr>
      </p:pic>
      <p:sp>
        <p:nvSpPr>
          <p:cNvPr id="10" name="Speech Bubble: Oval 9">
            <a:extLst>
              <a:ext uri="{FF2B5EF4-FFF2-40B4-BE49-F238E27FC236}">
                <a16:creationId xmlns:a16="http://schemas.microsoft.com/office/drawing/2014/main" id="{CD9BF239-B6DD-1BAD-D439-CD543AC548D7}"/>
              </a:ext>
            </a:extLst>
          </p:cNvPr>
          <p:cNvSpPr/>
          <p:nvPr/>
        </p:nvSpPr>
        <p:spPr>
          <a:xfrm>
            <a:off x="9091552" y="1701831"/>
            <a:ext cx="2854960" cy="1310815"/>
          </a:xfrm>
          <a:prstGeom prst="wedgeEllipseCallout">
            <a:avLst>
              <a:gd name="adj1" fmla="val -41313"/>
              <a:gd name="adj2" fmla="val 783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052A0628-369D-A922-0CE5-A98CFCDAAC56}"/>
              </a:ext>
            </a:extLst>
          </p:cNvPr>
          <p:cNvSpPr txBox="1"/>
          <p:nvPr/>
        </p:nvSpPr>
        <p:spPr>
          <a:xfrm>
            <a:off x="9528432" y="1818495"/>
            <a:ext cx="2205037" cy="1077218"/>
          </a:xfrm>
          <a:prstGeom prst="rect">
            <a:avLst/>
          </a:prstGeom>
          <a:noFill/>
        </p:spPr>
        <p:txBody>
          <a:bodyPr wrap="square" rtlCol="0">
            <a:spAutoFit/>
          </a:bodyPr>
          <a:lstStyle/>
          <a:p>
            <a:r>
              <a:rPr lang="en-AU" sz="1600" dirty="0">
                <a:solidFill>
                  <a:srgbClr val="FF0000"/>
                </a:solidFill>
              </a:rPr>
              <a:t>In preparation for your workshop, please add in a more recent snapshot for your area!</a:t>
            </a:r>
          </a:p>
        </p:txBody>
      </p:sp>
      <p:pic>
        <p:nvPicPr>
          <p:cNvPr id="7" name="Picture 6">
            <a:extLst>
              <a:ext uri="{FF2B5EF4-FFF2-40B4-BE49-F238E27FC236}">
                <a16:creationId xmlns:a16="http://schemas.microsoft.com/office/drawing/2014/main" id="{0CC723F5-4967-DEE7-E85B-74194F18BC12}"/>
              </a:ext>
            </a:extLst>
          </p:cNvPr>
          <p:cNvPicPr>
            <a:picLocks noChangeAspect="1"/>
          </p:cNvPicPr>
          <p:nvPr/>
        </p:nvPicPr>
        <p:blipFill>
          <a:blip r:embed="rId5"/>
          <a:stretch>
            <a:fillRect/>
          </a:stretch>
        </p:blipFill>
        <p:spPr>
          <a:xfrm>
            <a:off x="10416805" y="231565"/>
            <a:ext cx="1654155" cy="1007803"/>
          </a:xfrm>
          <a:prstGeom prst="rect">
            <a:avLst/>
          </a:prstGeom>
        </p:spPr>
      </p:pic>
      <p:sp>
        <p:nvSpPr>
          <p:cNvPr id="9" name="TextBox 8">
            <a:extLst>
              <a:ext uri="{FF2B5EF4-FFF2-40B4-BE49-F238E27FC236}">
                <a16:creationId xmlns:a16="http://schemas.microsoft.com/office/drawing/2014/main" id="{3783BEBE-89C5-6D55-56BF-45EB4B69D771}"/>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15</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345838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r>
              <a:rPr lang="en-AU" dirty="0"/>
              <a:t>Welcome</a:t>
            </a:r>
          </a:p>
          <a:p>
            <a:r>
              <a:rPr lang="en-AU" dirty="0"/>
              <a:t>Overview of forecasting</a:t>
            </a:r>
          </a:p>
          <a:p>
            <a:r>
              <a:rPr lang="en-AU" dirty="0"/>
              <a:t>The five FWFA tools</a:t>
            </a:r>
          </a:p>
          <a:p>
            <a:r>
              <a:rPr lang="en-AU" dirty="0"/>
              <a:t>Using the five FWFA tools</a:t>
            </a:r>
          </a:p>
          <a:p>
            <a:r>
              <a:rPr lang="en-AU" dirty="0"/>
              <a:t>Further resources, feedback</a:t>
            </a:r>
          </a:p>
          <a:p>
            <a:r>
              <a:rPr lang="en-US" dirty="0"/>
              <a:t>Close</a:t>
            </a: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fld id="{D07AAD80-4D8D-8346-9B38-9B0F03191453}" type="slidenum">
              <a:rPr lang="en-US" smtClean="0"/>
              <a:pPr/>
              <a:t>3</a:t>
            </a:fld>
            <a:endParaRPr lang="en-US"/>
          </a:p>
        </p:txBody>
      </p:sp>
    </p:spTree>
    <p:extLst>
      <p:ext uri="{BB962C8B-B14F-4D97-AF65-F5344CB8AC3E}">
        <p14:creationId xmlns:p14="http://schemas.microsoft.com/office/powerpoint/2010/main" val="476082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36AE-EC4B-680A-B43A-DDF19323C79D}"/>
              </a:ext>
            </a:extLst>
          </p:cNvPr>
          <p:cNvSpPr>
            <a:spLocks noGrp="1"/>
          </p:cNvSpPr>
          <p:nvPr>
            <p:ph type="title"/>
          </p:nvPr>
        </p:nvSpPr>
        <p:spPr/>
        <p:txBody>
          <a:bodyPr/>
          <a:lstStyle/>
          <a:p>
            <a:r>
              <a:rPr lang="en-AU" dirty="0"/>
              <a:t>Timeline graphs</a:t>
            </a:r>
          </a:p>
        </p:txBody>
      </p:sp>
      <p:sp>
        <p:nvSpPr>
          <p:cNvPr id="3" name="Content Placeholder 2">
            <a:extLst>
              <a:ext uri="{FF2B5EF4-FFF2-40B4-BE49-F238E27FC236}">
                <a16:creationId xmlns:a16="http://schemas.microsoft.com/office/drawing/2014/main" id="{D14FF381-FA3E-8392-690A-1CCE92B6557E}"/>
              </a:ext>
            </a:extLst>
          </p:cNvPr>
          <p:cNvSpPr>
            <a:spLocks noGrp="1"/>
          </p:cNvSpPr>
          <p:nvPr>
            <p:ph idx="1"/>
          </p:nvPr>
        </p:nvSpPr>
        <p:spPr/>
        <p:txBody>
          <a:bodyPr vert="horz" lIns="0" tIns="0" rIns="0" bIns="0" rtlCol="0" anchor="t">
            <a:noAutofit/>
          </a:bodyPr>
          <a:lstStyle/>
          <a:p>
            <a:r>
              <a:rPr lang="en-US" dirty="0"/>
              <a:t>Location-specific timeline of recent climatic observations from the previous weeks and months, against historic averages</a:t>
            </a:r>
          </a:p>
        </p:txBody>
      </p:sp>
      <p:sp>
        <p:nvSpPr>
          <p:cNvPr id="4" name="Footer Placeholder 3">
            <a:extLst>
              <a:ext uri="{FF2B5EF4-FFF2-40B4-BE49-F238E27FC236}">
                <a16:creationId xmlns:a16="http://schemas.microsoft.com/office/drawing/2014/main" id="{D2F664C7-9AFA-1489-4C38-CB656845CF45}"/>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1FEE0114-FB86-113E-229B-3090D15C49A7}"/>
              </a:ext>
            </a:extLst>
          </p:cNvPr>
          <p:cNvSpPr>
            <a:spLocks noGrp="1"/>
          </p:cNvSpPr>
          <p:nvPr>
            <p:ph type="sldNum" sz="quarter" idx="12"/>
          </p:nvPr>
        </p:nvSpPr>
        <p:spPr/>
        <p:txBody>
          <a:bodyPr/>
          <a:lstStyle/>
          <a:p>
            <a:fld id="{D07AAD80-4D8D-8346-9B38-9B0F03191453}" type="slidenum">
              <a:rPr lang="en-US" smtClean="0"/>
              <a:pPr/>
              <a:t>30</a:t>
            </a:fld>
            <a:endParaRPr lang="en-US"/>
          </a:p>
        </p:txBody>
      </p:sp>
      <p:pic>
        <p:nvPicPr>
          <p:cNvPr id="6" name="Picture 5">
            <a:extLst>
              <a:ext uri="{FF2B5EF4-FFF2-40B4-BE49-F238E27FC236}">
                <a16:creationId xmlns:a16="http://schemas.microsoft.com/office/drawing/2014/main" id="{E51CBA17-3009-55E4-A252-F50363E00C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7421" y="2641545"/>
            <a:ext cx="4906644" cy="3707242"/>
          </a:xfrm>
          <a:prstGeom prst="rect">
            <a:avLst/>
          </a:prstGeom>
          <a:ln w="76200">
            <a:solidFill>
              <a:srgbClr val="FFFF00"/>
            </a:solidFill>
          </a:ln>
        </p:spPr>
      </p:pic>
      <p:pic>
        <p:nvPicPr>
          <p:cNvPr id="7" name="Graphic 7" descr="Marker with solid fill">
            <a:extLst>
              <a:ext uri="{FF2B5EF4-FFF2-40B4-BE49-F238E27FC236}">
                <a16:creationId xmlns:a16="http://schemas.microsoft.com/office/drawing/2014/main" id="{C9489D89-129A-B788-F692-5D6BC5BD7B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8915" y="675878"/>
            <a:ext cx="914400" cy="914400"/>
          </a:xfrm>
          <a:prstGeom prst="rect">
            <a:avLst/>
          </a:prstGeom>
        </p:spPr>
      </p:pic>
      <p:sp>
        <p:nvSpPr>
          <p:cNvPr id="12" name="Speech Bubble: Oval 11">
            <a:extLst>
              <a:ext uri="{FF2B5EF4-FFF2-40B4-BE49-F238E27FC236}">
                <a16:creationId xmlns:a16="http://schemas.microsoft.com/office/drawing/2014/main" id="{2F4B9056-BB2D-DBA1-D272-4DCDEC9441E6}"/>
              </a:ext>
            </a:extLst>
          </p:cNvPr>
          <p:cNvSpPr/>
          <p:nvPr/>
        </p:nvSpPr>
        <p:spPr>
          <a:xfrm>
            <a:off x="9169977" y="2271117"/>
            <a:ext cx="2854960" cy="1310815"/>
          </a:xfrm>
          <a:prstGeom prst="wedgeEllipseCallout">
            <a:avLst>
              <a:gd name="adj1" fmla="val -41313"/>
              <a:gd name="adj2" fmla="val 783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B61B96B2-D3B4-5719-8BCD-656152059B61}"/>
              </a:ext>
            </a:extLst>
          </p:cNvPr>
          <p:cNvSpPr txBox="1"/>
          <p:nvPr/>
        </p:nvSpPr>
        <p:spPr>
          <a:xfrm>
            <a:off x="9606857" y="2387781"/>
            <a:ext cx="2205037" cy="1077218"/>
          </a:xfrm>
          <a:prstGeom prst="rect">
            <a:avLst/>
          </a:prstGeom>
          <a:noFill/>
        </p:spPr>
        <p:txBody>
          <a:bodyPr wrap="square" rtlCol="0">
            <a:spAutoFit/>
          </a:bodyPr>
          <a:lstStyle/>
          <a:p>
            <a:r>
              <a:rPr lang="en-AU" sz="1600" dirty="0">
                <a:solidFill>
                  <a:srgbClr val="FF0000"/>
                </a:solidFill>
              </a:rPr>
              <a:t>In preparation for your workshop, please add in a more recent snapshot for your area!</a:t>
            </a:r>
          </a:p>
        </p:txBody>
      </p:sp>
      <p:pic>
        <p:nvPicPr>
          <p:cNvPr id="10" name="Picture 9">
            <a:extLst>
              <a:ext uri="{FF2B5EF4-FFF2-40B4-BE49-F238E27FC236}">
                <a16:creationId xmlns:a16="http://schemas.microsoft.com/office/drawing/2014/main" id="{CD4AB88D-90E7-69C3-05A5-4C6BF2691BB4}"/>
              </a:ext>
            </a:extLst>
          </p:cNvPr>
          <p:cNvPicPr>
            <a:picLocks noChangeAspect="1"/>
          </p:cNvPicPr>
          <p:nvPr/>
        </p:nvPicPr>
        <p:blipFill>
          <a:blip r:embed="rId5"/>
          <a:stretch>
            <a:fillRect/>
          </a:stretch>
        </p:blipFill>
        <p:spPr>
          <a:xfrm>
            <a:off x="10416805" y="231565"/>
            <a:ext cx="1654155" cy="1007803"/>
          </a:xfrm>
          <a:prstGeom prst="rect">
            <a:avLst/>
          </a:prstGeom>
        </p:spPr>
      </p:pic>
      <p:sp>
        <p:nvSpPr>
          <p:cNvPr id="11" name="TextBox 10">
            <a:extLst>
              <a:ext uri="{FF2B5EF4-FFF2-40B4-BE49-F238E27FC236}">
                <a16:creationId xmlns:a16="http://schemas.microsoft.com/office/drawing/2014/main" id="{6922CF8A-C42D-3961-AA97-3B05E3F46D16}"/>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16</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2585702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63EC-E842-F39B-AD80-29CB0529084B}"/>
              </a:ext>
            </a:extLst>
          </p:cNvPr>
          <p:cNvSpPr>
            <a:spLocks noGrp="1"/>
          </p:cNvSpPr>
          <p:nvPr>
            <p:ph type="title"/>
          </p:nvPr>
        </p:nvSpPr>
        <p:spPr/>
        <p:txBody>
          <a:bodyPr/>
          <a:lstStyle/>
          <a:p>
            <a:r>
              <a:rPr lang="en-AU" dirty="0"/>
              <a:t>Probability of exceedance</a:t>
            </a:r>
          </a:p>
        </p:txBody>
      </p:sp>
      <p:sp>
        <p:nvSpPr>
          <p:cNvPr id="3" name="Content Placeholder 2">
            <a:extLst>
              <a:ext uri="{FF2B5EF4-FFF2-40B4-BE49-F238E27FC236}">
                <a16:creationId xmlns:a16="http://schemas.microsoft.com/office/drawing/2014/main" id="{37B76E32-C03E-3807-0983-82BB7885531B}"/>
              </a:ext>
            </a:extLst>
          </p:cNvPr>
          <p:cNvSpPr>
            <a:spLocks noGrp="1"/>
          </p:cNvSpPr>
          <p:nvPr>
            <p:ph idx="1"/>
          </p:nvPr>
        </p:nvSpPr>
        <p:spPr/>
        <p:txBody>
          <a:bodyPr vert="horz" lIns="0" tIns="0" rIns="0" bIns="0" rtlCol="0" anchor="t">
            <a:noAutofit/>
          </a:bodyPr>
          <a:lstStyle/>
          <a:p>
            <a:r>
              <a:rPr lang="en-US" dirty="0"/>
              <a:t>Represents the forecast and historical data of a certain location for a particular rainfall total</a:t>
            </a:r>
            <a:endParaRPr lang="en-AU" dirty="0"/>
          </a:p>
        </p:txBody>
      </p:sp>
      <p:sp>
        <p:nvSpPr>
          <p:cNvPr id="4" name="Footer Placeholder 3">
            <a:extLst>
              <a:ext uri="{FF2B5EF4-FFF2-40B4-BE49-F238E27FC236}">
                <a16:creationId xmlns:a16="http://schemas.microsoft.com/office/drawing/2014/main" id="{950584DE-D693-5756-1CE6-509E9B8E4835}"/>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23EEB6B5-EA65-78D0-A5CE-E0C679C19F63}"/>
              </a:ext>
            </a:extLst>
          </p:cNvPr>
          <p:cNvSpPr>
            <a:spLocks noGrp="1"/>
          </p:cNvSpPr>
          <p:nvPr>
            <p:ph type="sldNum" sz="quarter" idx="12"/>
          </p:nvPr>
        </p:nvSpPr>
        <p:spPr/>
        <p:txBody>
          <a:bodyPr/>
          <a:lstStyle/>
          <a:p>
            <a:fld id="{D07AAD80-4D8D-8346-9B38-9B0F03191453}" type="slidenum">
              <a:rPr lang="en-US" smtClean="0"/>
              <a:pPr/>
              <a:t>31</a:t>
            </a:fld>
            <a:endParaRPr lang="en-US"/>
          </a:p>
        </p:txBody>
      </p:sp>
      <p:pic>
        <p:nvPicPr>
          <p:cNvPr id="6" name="Picture 5">
            <a:extLst>
              <a:ext uri="{FF2B5EF4-FFF2-40B4-BE49-F238E27FC236}">
                <a16:creationId xmlns:a16="http://schemas.microsoft.com/office/drawing/2014/main" id="{60D4AD86-E5C2-D5FA-1E63-B25924ACD3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27207" y="2777720"/>
            <a:ext cx="4737585" cy="3447273"/>
          </a:xfrm>
          <a:prstGeom prst="rect">
            <a:avLst/>
          </a:prstGeom>
          <a:ln w="76200">
            <a:solidFill>
              <a:srgbClr val="FFFF00"/>
            </a:solidFill>
          </a:ln>
        </p:spPr>
      </p:pic>
      <p:pic>
        <p:nvPicPr>
          <p:cNvPr id="8" name="Graphic 7" descr="Marker with solid fill">
            <a:extLst>
              <a:ext uri="{FF2B5EF4-FFF2-40B4-BE49-F238E27FC236}">
                <a16:creationId xmlns:a16="http://schemas.microsoft.com/office/drawing/2014/main" id="{B73B68E6-A6A0-EDE9-C0B6-A31C9DC664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5199" y="633007"/>
            <a:ext cx="914400" cy="914400"/>
          </a:xfrm>
          <a:prstGeom prst="rect">
            <a:avLst/>
          </a:prstGeom>
        </p:spPr>
      </p:pic>
      <p:sp>
        <p:nvSpPr>
          <p:cNvPr id="10" name="Speech Bubble: Oval 9">
            <a:extLst>
              <a:ext uri="{FF2B5EF4-FFF2-40B4-BE49-F238E27FC236}">
                <a16:creationId xmlns:a16="http://schemas.microsoft.com/office/drawing/2014/main" id="{DF469D44-0C05-B43C-7F1F-DCCEB4F00289}"/>
              </a:ext>
            </a:extLst>
          </p:cNvPr>
          <p:cNvSpPr/>
          <p:nvPr/>
        </p:nvSpPr>
        <p:spPr>
          <a:xfrm>
            <a:off x="8004158" y="3027147"/>
            <a:ext cx="2854960" cy="1310815"/>
          </a:xfrm>
          <a:prstGeom prst="wedgeEllipseCallout">
            <a:avLst>
              <a:gd name="adj1" fmla="val -41313"/>
              <a:gd name="adj2" fmla="val 783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F04D7767-4B21-2EEF-4854-46C118E98023}"/>
              </a:ext>
            </a:extLst>
          </p:cNvPr>
          <p:cNvSpPr txBox="1"/>
          <p:nvPr/>
        </p:nvSpPr>
        <p:spPr>
          <a:xfrm>
            <a:off x="8441038" y="3143811"/>
            <a:ext cx="2205037" cy="1077218"/>
          </a:xfrm>
          <a:prstGeom prst="rect">
            <a:avLst/>
          </a:prstGeom>
          <a:noFill/>
        </p:spPr>
        <p:txBody>
          <a:bodyPr wrap="square" rtlCol="0">
            <a:spAutoFit/>
          </a:bodyPr>
          <a:lstStyle/>
          <a:p>
            <a:r>
              <a:rPr lang="en-AU" sz="1600" dirty="0">
                <a:solidFill>
                  <a:srgbClr val="FF0000"/>
                </a:solidFill>
              </a:rPr>
              <a:t>In preparation for your workshop, please add in a more recent snapshot for your area!</a:t>
            </a:r>
          </a:p>
        </p:txBody>
      </p:sp>
      <p:pic>
        <p:nvPicPr>
          <p:cNvPr id="7" name="Picture 6">
            <a:extLst>
              <a:ext uri="{FF2B5EF4-FFF2-40B4-BE49-F238E27FC236}">
                <a16:creationId xmlns:a16="http://schemas.microsoft.com/office/drawing/2014/main" id="{DDDB25B7-FF5C-EB85-23FC-72243A719FD5}"/>
              </a:ext>
            </a:extLst>
          </p:cNvPr>
          <p:cNvPicPr>
            <a:picLocks noChangeAspect="1"/>
          </p:cNvPicPr>
          <p:nvPr/>
        </p:nvPicPr>
        <p:blipFill>
          <a:blip r:embed="rId5"/>
          <a:stretch>
            <a:fillRect/>
          </a:stretch>
        </p:blipFill>
        <p:spPr>
          <a:xfrm>
            <a:off x="10416805" y="231565"/>
            <a:ext cx="1654155" cy="1007803"/>
          </a:xfrm>
          <a:prstGeom prst="rect">
            <a:avLst/>
          </a:prstGeom>
        </p:spPr>
      </p:pic>
      <p:sp>
        <p:nvSpPr>
          <p:cNvPr id="9" name="TextBox 8">
            <a:extLst>
              <a:ext uri="{FF2B5EF4-FFF2-40B4-BE49-F238E27FC236}">
                <a16:creationId xmlns:a16="http://schemas.microsoft.com/office/drawing/2014/main" id="{DF481B4B-509F-EEFC-4E73-9F74D66FB673}"/>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16</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3556032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A6B9D578-A346-997D-3CA2-51FF0C746B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962" y="333374"/>
            <a:ext cx="11522075" cy="6191251"/>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35724" y="0"/>
            <a:ext cx="4319752" cy="6138000"/>
          </a:xfrm>
          <a:prstGeom prst="rect">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A54562-AB6E-9B9D-D7A2-C4638AB31248}"/>
              </a:ext>
            </a:extLst>
          </p:cNvPr>
          <p:cNvSpPr txBox="1"/>
          <p:nvPr/>
        </p:nvSpPr>
        <p:spPr>
          <a:xfrm>
            <a:off x="1118968" y="2832682"/>
            <a:ext cx="3553264" cy="795089"/>
          </a:xfrm>
          <a:prstGeom prst="rect">
            <a:avLst/>
          </a:prstGeom>
          <a:noFill/>
        </p:spPr>
        <p:txBody>
          <a:bodyPr wrap="square" lIns="0" tIns="0" rIns="0" bIns="0" rtlCol="0" anchor="b" anchorCtr="0">
            <a:spAutoFit/>
          </a:bodyPr>
          <a:lstStyle/>
          <a:p>
            <a:pPr>
              <a:lnSpc>
                <a:spcPts val="3060"/>
              </a:lnSpc>
            </a:pPr>
            <a:r>
              <a:rPr lang="en-US" sz="2800" b="1" dirty="0">
                <a:solidFill>
                  <a:srgbClr val="4B4F54"/>
                </a:solidFill>
              </a:rPr>
              <a:t>Using the five FWFA tools with case studies</a:t>
            </a:r>
          </a:p>
        </p:txBody>
      </p:sp>
      <p:sp>
        <p:nvSpPr>
          <p:cNvPr id="26" name="Oval 25">
            <a:extLst>
              <a:ext uri="{FF2B5EF4-FFF2-40B4-BE49-F238E27FC236}">
                <a16:creationId xmlns:a16="http://schemas.microsoft.com/office/drawing/2014/main" id="{20525C29-74EB-1CE3-6F09-1E939D7BFBDC}"/>
              </a:ext>
            </a:extLst>
          </p:cNvPr>
          <p:cNvSpPr/>
          <p:nvPr/>
        </p:nvSpPr>
        <p:spPr>
          <a:xfrm>
            <a:off x="11105617" y="5736558"/>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A697ECE3-939D-EEF1-A077-F87812850F81}"/>
              </a:ext>
            </a:extLst>
          </p:cNvPr>
          <p:cNvSpPr>
            <a:spLocks noGrp="1"/>
          </p:cNvSpPr>
          <p:nvPr>
            <p:ph type="sldNum" sz="quarter" idx="12"/>
          </p:nvPr>
        </p:nvSpPr>
        <p:spPr>
          <a:xfrm>
            <a:off x="11099800" y="5736558"/>
            <a:ext cx="394007" cy="401442"/>
          </a:xfrm>
        </p:spPr>
        <p:txBody>
          <a:bodyPr/>
          <a:lstStyle>
            <a:lvl1pPr algn="ctr">
              <a:defRPr b="1">
                <a:solidFill>
                  <a:schemeClr val="bg1"/>
                </a:solidFill>
              </a:defRPr>
            </a:lvl1pPr>
          </a:lstStyle>
          <a:p>
            <a:fld id="{D07AAD80-4D8D-8346-9B38-9B0F03191453}" type="slidenum">
              <a:rPr lang="en-US" smtClean="0">
                <a:solidFill>
                  <a:schemeClr val="tx1">
                    <a:lumMod val="75000"/>
                    <a:lumOff val="25000"/>
                  </a:schemeClr>
                </a:solidFill>
              </a:rPr>
              <a:pPr/>
              <a:t>32</a:t>
            </a:fld>
            <a:endParaRPr lang="en-US">
              <a:solidFill>
                <a:schemeClr val="tx1">
                  <a:lumMod val="75000"/>
                  <a:lumOff val="25000"/>
                </a:schemeClr>
              </a:solidFill>
            </a:endParaRPr>
          </a:p>
        </p:txBody>
      </p:sp>
      <p:pic>
        <p:nvPicPr>
          <p:cNvPr id="2" name="Picture 1" descr="A picture containing text, clipart, vector graphics&#10;&#10;Description automatically generated">
            <a:extLst>
              <a:ext uri="{FF2B5EF4-FFF2-40B4-BE49-F238E27FC236}">
                <a16:creationId xmlns:a16="http://schemas.microsoft.com/office/drawing/2014/main" id="{02ACC055-C343-4B66-74A4-CD0DF55EE4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200" y="770732"/>
            <a:ext cx="1899916" cy="320400"/>
          </a:xfrm>
          <a:prstGeom prst="rect">
            <a:avLst/>
          </a:prstGeom>
        </p:spPr>
      </p:pic>
    </p:spTree>
    <p:extLst>
      <p:ext uri="{BB962C8B-B14F-4D97-AF65-F5344CB8AC3E}">
        <p14:creationId xmlns:p14="http://schemas.microsoft.com/office/powerpoint/2010/main" val="2573309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BBE8DA-D803-0316-9667-606A46941E1E}"/>
              </a:ext>
            </a:extLst>
          </p:cNvPr>
          <p:cNvSpPr>
            <a:spLocks noGrp="1"/>
          </p:cNvSpPr>
          <p:nvPr>
            <p:ph type="ftr" sz="quarter" idx="11"/>
          </p:nvPr>
        </p:nvSpPr>
        <p:spPr/>
        <p:txBody>
          <a:bodyPr/>
          <a:lstStyle/>
          <a:p>
            <a:r>
              <a:rPr lang="en-US" b="1" dirty="0"/>
              <a:t>Forewarned is Forearmed </a:t>
            </a:r>
            <a:r>
              <a:rPr lang="en-US" dirty="0"/>
              <a:t>– </a:t>
            </a:r>
            <a:r>
              <a:rPr lang="en-US" i="1" dirty="0"/>
              <a:t>forecasting tools for informed decision-making</a:t>
            </a:r>
          </a:p>
        </p:txBody>
      </p:sp>
      <p:sp>
        <p:nvSpPr>
          <p:cNvPr id="5" name="Slide Number Placeholder 4">
            <a:extLst>
              <a:ext uri="{FF2B5EF4-FFF2-40B4-BE49-F238E27FC236}">
                <a16:creationId xmlns:a16="http://schemas.microsoft.com/office/drawing/2014/main" id="{A262FFB5-49C9-8036-A5BB-A2AEF81B7F09}"/>
              </a:ext>
            </a:extLst>
          </p:cNvPr>
          <p:cNvSpPr>
            <a:spLocks noGrp="1"/>
          </p:cNvSpPr>
          <p:nvPr>
            <p:ph type="sldNum" sz="quarter" idx="12"/>
          </p:nvPr>
        </p:nvSpPr>
        <p:spPr/>
        <p:txBody>
          <a:bodyPr/>
          <a:lstStyle/>
          <a:p>
            <a:fld id="{D07AAD80-4D8D-8346-9B38-9B0F03191453}" type="slidenum">
              <a:rPr lang="en-US" smtClean="0"/>
              <a:pPr/>
              <a:t>33</a:t>
            </a:fld>
            <a:endParaRPr lang="en-US"/>
          </a:p>
        </p:txBody>
      </p:sp>
      <p:pic>
        <p:nvPicPr>
          <p:cNvPr id="9" name="Picture 8">
            <a:extLst>
              <a:ext uri="{FF2B5EF4-FFF2-40B4-BE49-F238E27FC236}">
                <a16:creationId xmlns:a16="http://schemas.microsoft.com/office/drawing/2014/main" id="{4D3C0D08-8BC9-886C-387C-B9EA71A515FE}"/>
              </a:ext>
            </a:extLst>
          </p:cNvPr>
          <p:cNvPicPr>
            <a:picLocks noChangeAspect="1"/>
          </p:cNvPicPr>
          <p:nvPr/>
        </p:nvPicPr>
        <p:blipFill>
          <a:blip r:embed="rId2"/>
          <a:stretch>
            <a:fillRect/>
          </a:stretch>
        </p:blipFill>
        <p:spPr>
          <a:xfrm>
            <a:off x="1314598" y="629937"/>
            <a:ext cx="9562801" cy="4976254"/>
          </a:xfrm>
          <a:prstGeom prst="rect">
            <a:avLst/>
          </a:prstGeom>
        </p:spPr>
      </p:pic>
      <p:sp>
        <p:nvSpPr>
          <p:cNvPr id="10" name="Title 1">
            <a:extLst>
              <a:ext uri="{FF2B5EF4-FFF2-40B4-BE49-F238E27FC236}">
                <a16:creationId xmlns:a16="http://schemas.microsoft.com/office/drawing/2014/main" id="{C2EB4C2A-F03D-D573-5AC6-4C5AFF6B14F2}"/>
              </a:ext>
            </a:extLst>
          </p:cNvPr>
          <p:cNvSpPr txBox="1">
            <a:spLocks/>
          </p:cNvSpPr>
          <p:nvPr/>
        </p:nvSpPr>
        <p:spPr>
          <a:xfrm>
            <a:off x="1728310" y="333373"/>
            <a:ext cx="11522076" cy="1199707"/>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000" b="1" kern="1200">
                <a:solidFill>
                  <a:srgbClr val="FDB714"/>
                </a:solidFill>
                <a:latin typeface="+mn-lt"/>
                <a:ea typeface="+mj-ea"/>
                <a:cs typeface="+mj-cs"/>
              </a:defRPr>
            </a:lvl1pPr>
          </a:lstStyle>
          <a:p>
            <a:r>
              <a:rPr lang="en-AU" dirty="0">
                <a:solidFill>
                  <a:schemeClr val="bg1"/>
                </a:solidFill>
              </a:rPr>
              <a:t>Key messages</a:t>
            </a:r>
          </a:p>
        </p:txBody>
      </p:sp>
      <p:sp>
        <p:nvSpPr>
          <p:cNvPr id="13" name="Content Placeholder 2">
            <a:extLst>
              <a:ext uri="{FF2B5EF4-FFF2-40B4-BE49-F238E27FC236}">
                <a16:creationId xmlns:a16="http://schemas.microsoft.com/office/drawing/2014/main" id="{5CA0286E-6808-F728-4442-31EE4D4432F1}"/>
              </a:ext>
            </a:extLst>
          </p:cNvPr>
          <p:cNvSpPr>
            <a:spLocks noGrp="1"/>
          </p:cNvSpPr>
          <p:nvPr>
            <p:ph idx="1"/>
          </p:nvPr>
        </p:nvSpPr>
        <p:spPr>
          <a:xfrm>
            <a:off x="1728310" y="1829643"/>
            <a:ext cx="8762576" cy="4164701"/>
          </a:xfrm>
        </p:spPr>
        <p:txBody>
          <a:bodyPr/>
          <a:lstStyle/>
          <a:p>
            <a:pPr>
              <a:lnSpc>
                <a:spcPct val="150000"/>
              </a:lnSpc>
            </a:pPr>
            <a:r>
              <a:rPr lang="en-US" sz="2400" dirty="0">
                <a:solidFill>
                  <a:schemeClr val="bg1"/>
                </a:solidFill>
              </a:rPr>
              <a:t>Making climate-risk decisions in farming is like playing poker</a:t>
            </a:r>
            <a:br>
              <a:rPr lang="en-US" sz="2400" dirty="0">
                <a:solidFill>
                  <a:schemeClr val="bg1"/>
                </a:solidFill>
              </a:rPr>
            </a:br>
            <a:r>
              <a:rPr lang="en-US" sz="2400" dirty="0">
                <a:solidFill>
                  <a:schemeClr val="bg1"/>
                </a:solidFill>
              </a:rPr>
              <a:t>it is decision making under uncertainty. </a:t>
            </a:r>
          </a:p>
          <a:p>
            <a:pPr>
              <a:lnSpc>
                <a:spcPct val="150000"/>
              </a:lnSpc>
            </a:pPr>
            <a:r>
              <a:rPr lang="en-US" sz="2400" dirty="0">
                <a:solidFill>
                  <a:schemeClr val="bg1"/>
                </a:solidFill>
              </a:rPr>
              <a:t>The four weather extremes of most interest to farmers are heat, cold, wet and dry.</a:t>
            </a:r>
          </a:p>
          <a:p>
            <a:pPr>
              <a:lnSpc>
                <a:spcPct val="150000"/>
              </a:lnSpc>
            </a:pPr>
            <a:r>
              <a:rPr lang="en-US" sz="2400" dirty="0">
                <a:solidFill>
                  <a:schemeClr val="bg1"/>
                </a:solidFill>
              </a:rPr>
              <a:t>Meaningful interpretation of forecasting information enables better decision making. </a:t>
            </a:r>
          </a:p>
          <a:p>
            <a:endParaRPr lang="en-AU" sz="2400" dirty="0">
              <a:solidFill>
                <a:schemeClr val="bg1"/>
              </a:solidFill>
            </a:endParaRPr>
          </a:p>
        </p:txBody>
      </p:sp>
    </p:spTree>
    <p:extLst>
      <p:ext uri="{BB962C8B-B14F-4D97-AF65-F5344CB8AC3E}">
        <p14:creationId xmlns:p14="http://schemas.microsoft.com/office/powerpoint/2010/main" val="36628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BBE8DA-D803-0316-9667-606A46941E1E}"/>
              </a:ext>
            </a:extLst>
          </p:cNvPr>
          <p:cNvSpPr>
            <a:spLocks noGrp="1"/>
          </p:cNvSpPr>
          <p:nvPr>
            <p:ph type="ftr" sz="quarter" idx="11"/>
          </p:nvPr>
        </p:nvSpPr>
        <p:spPr/>
        <p:txBody>
          <a:bodyPr/>
          <a:lstStyle/>
          <a:p>
            <a:r>
              <a:rPr lang="en-US" b="1" dirty="0"/>
              <a:t>Forewarned is Forearmed </a:t>
            </a:r>
            <a:r>
              <a:rPr lang="en-US" dirty="0"/>
              <a:t>– </a:t>
            </a:r>
            <a:r>
              <a:rPr lang="en-US" i="1" dirty="0"/>
              <a:t>forecasting tools for informed decision-making</a:t>
            </a:r>
          </a:p>
        </p:txBody>
      </p:sp>
      <p:sp>
        <p:nvSpPr>
          <p:cNvPr id="5" name="Slide Number Placeholder 4">
            <a:extLst>
              <a:ext uri="{FF2B5EF4-FFF2-40B4-BE49-F238E27FC236}">
                <a16:creationId xmlns:a16="http://schemas.microsoft.com/office/drawing/2014/main" id="{A262FFB5-49C9-8036-A5BB-A2AEF81B7F09}"/>
              </a:ext>
            </a:extLst>
          </p:cNvPr>
          <p:cNvSpPr>
            <a:spLocks noGrp="1"/>
          </p:cNvSpPr>
          <p:nvPr>
            <p:ph type="sldNum" sz="quarter" idx="12"/>
          </p:nvPr>
        </p:nvSpPr>
        <p:spPr/>
        <p:txBody>
          <a:bodyPr/>
          <a:lstStyle/>
          <a:p>
            <a:fld id="{D07AAD80-4D8D-8346-9B38-9B0F03191453}" type="slidenum">
              <a:rPr lang="en-US" smtClean="0"/>
              <a:pPr/>
              <a:t>34</a:t>
            </a:fld>
            <a:endParaRPr lang="en-US"/>
          </a:p>
        </p:txBody>
      </p:sp>
      <p:pic>
        <p:nvPicPr>
          <p:cNvPr id="9" name="Picture 8">
            <a:extLst>
              <a:ext uri="{FF2B5EF4-FFF2-40B4-BE49-F238E27FC236}">
                <a16:creationId xmlns:a16="http://schemas.microsoft.com/office/drawing/2014/main" id="{4D3C0D08-8BC9-886C-387C-B9EA71A515FE}"/>
              </a:ext>
            </a:extLst>
          </p:cNvPr>
          <p:cNvPicPr>
            <a:picLocks noChangeAspect="1"/>
          </p:cNvPicPr>
          <p:nvPr/>
        </p:nvPicPr>
        <p:blipFill>
          <a:blip r:embed="rId2"/>
          <a:stretch>
            <a:fillRect/>
          </a:stretch>
        </p:blipFill>
        <p:spPr>
          <a:xfrm>
            <a:off x="1314598" y="629937"/>
            <a:ext cx="9562801" cy="4976254"/>
          </a:xfrm>
          <a:prstGeom prst="rect">
            <a:avLst/>
          </a:prstGeom>
        </p:spPr>
      </p:pic>
      <p:sp>
        <p:nvSpPr>
          <p:cNvPr id="10" name="Title 1">
            <a:extLst>
              <a:ext uri="{FF2B5EF4-FFF2-40B4-BE49-F238E27FC236}">
                <a16:creationId xmlns:a16="http://schemas.microsoft.com/office/drawing/2014/main" id="{C2EB4C2A-F03D-D573-5AC6-4C5AFF6B14F2}"/>
              </a:ext>
            </a:extLst>
          </p:cNvPr>
          <p:cNvSpPr txBox="1">
            <a:spLocks/>
          </p:cNvSpPr>
          <p:nvPr/>
        </p:nvSpPr>
        <p:spPr>
          <a:xfrm>
            <a:off x="1728310" y="333373"/>
            <a:ext cx="11522076" cy="1199707"/>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000" b="1" kern="1200">
                <a:solidFill>
                  <a:srgbClr val="FDB714"/>
                </a:solidFill>
                <a:latin typeface="+mn-lt"/>
                <a:ea typeface="+mj-ea"/>
                <a:cs typeface="+mj-cs"/>
              </a:defRPr>
            </a:lvl1pPr>
          </a:lstStyle>
          <a:p>
            <a:r>
              <a:rPr lang="en-AU" dirty="0">
                <a:solidFill>
                  <a:schemeClr val="bg1"/>
                </a:solidFill>
              </a:rPr>
              <a:t>Key messages</a:t>
            </a:r>
          </a:p>
        </p:txBody>
      </p:sp>
      <p:sp>
        <p:nvSpPr>
          <p:cNvPr id="2" name="Content Placeholder 2">
            <a:extLst>
              <a:ext uri="{FF2B5EF4-FFF2-40B4-BE49-F238E27FC236}">
                <a16:creationId xmlns:a16="http://schemas.microsoft.com/office/drawing/2014/main" id="{6AB6D6FC-10B2-B9F1-AB66-04120CB2CD78}"/>
              </a:ext>
            </a:extLst>
          </p:cNvPr>
          <p:cNvSpPr txBox="1">
            <a:spLocks/>
          </p:cNvSpPr>
          <p:nvPr/>
        </p:nvSpPr>
        <p:spPr>
          <a:xfrm>
            <a:off x="1496497" y="1994375"/>
            <a:ext cx="9380902" cy="423061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FDB714"/>
              </a:buClr>
              <a:buFont typeface="Arial" panose="020B0604020202020204" pitchFamily="34" charset="0"/>
              <a:buChar char="•"/>
              <a:defRPr sz="2800" kern="1200">
                <a:solidFill>
                  <a:srgbClr val="4B4F54"/>
                </a:solidFill>
                <a:latin typeface="+mn-lt"/>
                <a:ea typeface="+mn-ea"/>
                <a:cs typeface="+mn-cs"/>
              </a:defRPr>
            </a:lvl1pPr>
            <a:lvl2pPr marL="685800" indent="-228600" algn="l" defTabSz="914400" rtl="0" eaLnBrk="1" latinLnBrk="0" hangingPunct="1">
              <a:lnSpc>
                <a:spcPct val="90000"/>
              </a:lnSpc>
              <a:spcBef>
                <a:spcPts val="500"/>
              </a:spcBef>
              <a:buClr>
                <a:srgbClr val="FDB714"/>
              </a:buClr>
              <a:buFont typeface="Arial" panose="020B0604020202020204" pitchFamily="34" charset="0"/>
              <a:buChar char="•"/>
              <a:defRPr sz="2400" kern="1200">
                <a:solidFill>
                  <a:srgbClr val="4B4F54"/>
                </a:solidFill>
                <a:latin typeface="+mn-lt"/>
                <a:ea typeface="+mn-ea"/>
                <a:cs typeface="+mn-cs"/>
              </a:defRPr>
            </a:lvl2pPr>
            <a:lvl3pPr marL="1143000" indent="-228600" algn="l" defTabSz="914400" rtl="0" eaLnBrk="1" latinLnBrk="0" hangingPunct="1">
              <a:lnSpc>
                <a:spcPct val="90000"/>
              </a:lnSpc>
              <a:spcBef>
                <a:spcPts val="500"/>
              </a:spcBef>
              <a:buClr>
                <a:srgbClr val="FDB714"/>
              </a:buClr>
              <a:buFont typeface="Arial" panose="020B0604020202020204" pitchFamily="34" charset="0"/>
              <a:buChar char="•"/>
              <a:defRPr sz="2000" kern="1200">
                <a:solidFill>
                  <a:srgbClr val="4B4F54"/>
                </a:solidFill>
                <a:latin typeface="+mn-lt"/>
                <a:ea typeface="+mn-ea"/>
                <a:cs typeface="+mn-cs"/>
              </a:defRPr>
            </a:lvl3pPr>
            <a:lvl4pPr marL="16002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rgbClr val="4B4F54"/>
                </a:solidFill>
                <a:latin typeface="+mn-lt"/>
                <a:ea typeface="+mn-ea"/>
                <a:cs typeface="+mn-cs"/>
              </a:defRPr>
            </a:lvl4pPr>
            <a:lvl5pPr marL="20574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bg1"/>
                </a:solidFill>
              </a:rPr>
              <a:t>The 5 FWFA climate outlook tools help plan operations past weather forecast by including decile distribution and their likelihood.</a:t>
            </a:r>
          </a:p>
          <a:p>
            <a:pPr>
              <a:lnSpc>
                <a:spcPct val="150000"/>
              </a:lnSpc>
            </a:pPr>
            <a:r>
              <a:rPr lang="en-US" sz="2400" dirty="0">
                <a:solidFill>
                  <a:schemeClr val="bg1"/>
                </a:solidFill>
              </a:rPr>
              <a:t>There are two types of tools: </a:t>
            </a:r>
          </a:p>
          <a:p>
            <a:pPr lvl="1">
              <a:lnSpc>
                <a:spcPct val="150000"/>
              </a:lnSpc>
            </a:pPr>
            <a:r>
              <a:rPr lang="en-US" sz="2000" dirty="0">
                <a:solidFill>
                  <a:schemeClr val="bg1"/>
                </a:solidFill>
              </a:rPr>
              <a:t>Australia-wide maps </a:t>
            </a:r>
            <a:r>
              <a:rPr lang="en-US" sz="1800" dirty="0">
                <a:solidFill>
                  <a:schemeClr val="bg1"/>
                </a:solidFill>
              </a:rPr>
              <a:t>(the </a:t>
            </a:r>
            <a:r>
              <a:rPr lang="en-US" sz="1800" i="1" dirty="0">
                <a:solidFill>
                  <a:schemeClr val="bg1"/>
                </a:solidFill>
              </a:rPr>
              <a:t>chance of extremes </a:t>
            </a:r>
            <a:r>
              <a:rPr lang="en-US" sz="1800" dirty="0">
                <a:solidFill>
                  <a:schemeClr val="bg1"/>
                </a:solidFill>
              </a:rPr>
              <a:t>and </a:t>
            </a:r>
            <a:r>
              <a:rPr lang="en-US" sz="1800" i="1" dirty="0">
                <a:solidFill>
                  <a:schemeClr val="bg1"/>
                </a:solidFill>
              </a:rPr>
              <a:t>3-day totals</a:t>
            </a:r>
            <a:r>
              <a:rPr lang="en-US" sz="1800" dirty="0">
                <a:solidFill>
                  <a:schemeClr val="bg1"/>
                </a:solidFill>
              </a:rPr>
              <a:t>)</a:t>
            </a:r>
          </a:p>
          <a:p>
            <a:pPr lvl="1">
              <a:lnSpc>
                <a:spcPct val="150000"/>
              </a:lnSpc>
            </a:pPr>
            <a:r>
              <a:rPr lang="en-US" sz="2000" dirty="0">
                <a:solidFill>
                  <a:schemeClr val="bg1"/>
                </a:solidFill>
              </a:rPr>
              <a:t>Location-specific graphs </a:t>
            </a:r>
            <a:r>
              <a:rPr lang="en-US" sz="1800" dirty="0">
                <a:solidFill>
                  <a:schemeClr val="bg1"/>
                </a:solidFill>
              </a:rPr>
              <a:t>(</a:t>
            </a:r>
            <a:r>
              <a:rPr lang="en-US" sz="1800" i="1" dirty="0">
                <a:solidFill>
                  <a:schemeClr val="bg1"/>
                </a:solidFill>
              </a:rPr>
              <a:t>decile bar charts</a:t>
            </a:r>
            <a:r>
              <a:rPr lang="en-US" sz="1800" dirty="0">
                <a:solidFill>
                  <a:schemeClr val="bg1"/>
                </a:solidFill>
              </a:rPr>
              <a:t>, </a:t>
            </a:r>
            <a:r>
              <a:rPr lang="en-US" sz="1800" i="1" dirty="0">
                <a:solidFill>
                  <a:schemeClr val="bg1"/>
                </a:solidFill>
              </a:rPr>
              <a:t>timeline graph </a:t>
            </a:r>
            <a:r>
              <a:rPr lang="en-US" sz="1800" dirty="0">
                <a:solidFill>
                  <a:schemeClr val="bg1"/>
                </a:solidFill>
              </a:rPr>
              <a:t>and </a:t>
            </a:r>
            <a:r>
              <a:rPr lang="en-US" sz="1800" i="1" dirty="0">
                <a:solidFill>
                  <a:schemeClr val="bg1"/>
                </a:solidFill>
              </a:rPr>
              <a:t>probability of exceedance</a:t>
            </a:r>
            <a:r>
              <a:rPr lang="en-US" sz="1800" dirty="0">
                <a:solidFill>
                  <a:schemeClr val="bg1"/>
                </a:solidFill>
              </a:rPr>
              <a:t>)</a:t>
            </a:r>
          </a:p>
          <a:p>
            <a:pPr>
              <a:lnSpc>
                <a:spcPct val="150000"/>
              </a:lnSpc>
            </a:pPr>
            <a:r>
              <a:rPr lang="en-AU" sz="2400" dirty="0">
                <a:solidFill>
                  <a:schemeClr val="bg1"/>
                </a:solidFill>
              </a:rPr>
              <a:t>They build on the Chance of above median maps.</a:t>
            </a:r>
          </a:p>
          <a:p>
            <a:pPr>
              <a:lnSpc>
                <a:spcPct val="150000"/>
              </a:lnSpc>
            </a:pPr>
            <a:endParaRPr lang="en-AU" sz="2400" dirty="0">
              <a:solidFill>
                <a:schemeClr val="bg1"/>
              </a:solidFill>
            </a:endParaRPr>
          </a:p>
        </p:txBody>
      </p:sp>
    </p:spTree>
    <p:extLst>
      <p:ext uri="{BB962C8B-B14F-4D97-AF65-F5344CB8AC3E}">
        <p14:creationId xmlns:p14="http://schemas.microsoft.com/office/powerpoint/2010/main" val="21940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sky, field&#10;&#10;Description automatically generated">
            <a:extLst>
              <a:ext uri="{FF2B5EF4-FFF2-40B4-BE49-F238E27FC236}">
                <a16:creationId xmlns:a16="http://schemas.microsoft.com/office/drawing/2014/main" id="{851C7734-3721-3B23-4B52-A4414F8885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983"/>
          <a:stretch/>
        </p:blipFill>
        <p:spPr>
          <a:xfrm flipH="1">
            <a:off x="334962" y="333375"/>
            <a:ext cx="11522075" cy="6191250"/>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35724" y="0"/>
            <a:ext cx="4319752" cy="6138000"/>
          </a:xfrm>
          <a:prstGeom prst="rect">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DD5C5E4-4CCF-7D93-E363-1B3B898C1B6F}"/>
              </a:ext>
            </a:extLst>
          </p:cNvPr>
          <p:cNvSpPr/>
          <p:nvPr/>
        </p:nvSpPr>
        <p:spPr>
          <a:xfrm>
            <a:off x="11105617" y="5736558"/>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8B50CBC1-3EB7-B953-5CAF-1663E7E2AA87}"/>
              </a:ext>
            </a:extLst>
          </p:cNvPr>
          <p:cNvSpPr>
            <a:spLocks noGrp="1"/>
          </p:cNvSpPr>
          <p:nvPr>
            <p:ph type="sldNum" sz="quarter" idx="12"/>
          </p:nvPr>
        </p:nvSpPr>
        <p:spPr>
          <a:xfrm>
            <a:off x="11099800" y="5736558"/>
            <a:ext cx="394007" cy="401442"/>
          </a:xfrm>
        </p:spPr>
        <p:txBody>
          <a:bodyPr/>
          <a:lstStyle>
            <a:lvl1pPr algn="ctr">
              <a:defRPr b="1">
                <a:solidFill>
                  <a:schemeClr val="bg1"/>
                </a:solidFill>
              </a:defRPr>
            </a:lvl1pPr>
          </a:lstStyle>
          <a:p>
            <a:fld id="{D07AAD80-4D8D-8346-9B38-9B0F03191453}" type="slidenum">
              <a:rPr lang="en-US" smtClean="0">
                <a:solidFill>
                  <a:schemeClr val="tx1">
                    <a:lumMod val="75000"/>
                    <a:lumOff val="25000"/>
                  </a:schemeClr>
                </a:solidFill>
              </a:rPr>
              <a:pPr/>
              <a:t>35</a:t>
            </a:fld>
            <a:endParaRPr lang="en-US" dirty="0">
              <a:solidFill>
                <a:schemeClr val="tx1">
                  <a:lumMod val="75000"/>
                  <a:lumOff val="25000"/>
                </a:schemeClr>
              </a:solidFill>
            </a:endParaRPr>
          </a:p>
        </p:txBody>
      </p:sp>
      <p:pic>
        <p:nvPicPr>
          <p:cNvPr id="2" name="Picture 1" descr="A picture containing text, clipart, vector graphics&#10;&#10;Description automatically generated">
            <a:extLst>
              <a:ext uri="{FF2B5EF4-FFF2-40B4-BE49-F238E27FC236}">
                <a16:creationId xmlns:a16="http://schemas.microsoft.com/office/drawing/2014/main" id="{EFD49C38-EB9F-ECC4-A6DF-098E320E625B}"/>
              </a:ext>
            </a:extLst>
          </p:cNvPr>
          <p:cNvPicPr>
            <a:picLocks noChangeAspect="1"/>
          </p:cNvPicPr>
          <p:nvPr/>
        </p:nvPicPr>
        <p:blipFill>
          <a:blip r:embed="rId3"/>
          <a:stretch>
            <a:fillRect/>
          </a:stretch>
        </p:blipFill>
        <p:spPr>
          <a:xfrm>
            <a:off x="1092200" y="770732"/>
            <a:ext cx="1899916" cy="320400"/>
          </a:xfrm>
          <a:prstGeom prst="rect">
            <a:avLst/>
          </a:prstGeom>
        </p:spPr>
      </p:pic>
      <p:sp>
        <p:nvSpPr>
          <p:cNvPr id="3" name="TextBox 2">
            <a:extLst>
              <a:ext uri="{FF2B5EF4-FFF2-40B4-BE49-F238E27FC236}">
                <a16:creationId xmlns:a16="http://schemas.microsoft.com/office/drawing/2014/main" id="{8A581C97-A991-DCAB-5D73-4340BBE58DBB}"/>
              </a:ext>
            </a:extLst>
          </p:cNvPr>
          <p:cNvSpPr txBox="1"/>
          <p:nvPr/>
        </p:nvSpPr>
        <p:spPr>
          <a:xfrm>
            <a:off x="1118968" y="3230226"/>
            <a:ext cx="3553264" cy="397545"/>
          </a:xfrm>
          <a:prstGeom prst="rect">
            <a:avLst/>
          </a:prstGeom>
          <a:noFill/>
        </p:spPr>
        <p:txBody>
          <a:bodyPr wrap="square" lIns="0" tIns="0" rIns="0" bIns="0" rtlCol="0" anchor="b" anchorCtr="0">
            <a:spAutoFit/>
          </a:bodyPr>
          <a:lstStyle/>
          <a:p>
            <a:pPr>
              <a:lnSpc>
                <a:spcPts val="3060"/>
              </a:lnSpc>
            </a:pPr>
            <a:r>
              <a:rPr lang="en-US" sz="2800" b="1" dirty="0">
                <a:solidFill>
                  <a:srgbClr val="4B4F54"/>
                </a:solidFill>
              </a:rPr>
              <a:t>Questions, comments?</a:t>
            </a:r>
          </a:p>
        </p:txBody>
      </p:sp>
    </p:spTree>
    <p:extLst>
      <p:ext uri="{BB962C8B-B14F-4D97-AF65-F5344CB8AC3E}">
        <p14:creationId xmlns:p14="http://schemas.microsoft.com/office/powerpoint/2010/main" val="1227763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A6B9D578-A346-997D-3CA2-51FF0C746B0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4962" y="333374"/>
            <a:ext cx="11522075" cy="6191251"/>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35724" y="0"/>
            <a:ext cx="4319752" cy="6138000"/>
          </a:xfrm>
          <a:prstGeom prst="rect">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A54562-AB6E-9B9D-D7A2-C4638AB31248}"/>
              </a:ext>
            </a:extLst>
          </p:cNvPr>
          <p:cNvSpPr txBox="1"/>
          <p:nvPr/>
        </p:nvSpPr>
        <p:spPr>
          <a:xfrm>
            <a:off x="1118968" y="3428999"/>
            <a:ext cx="3553264" cy="795089"/>
          </a:xfrm>
          <a:prstGeom prst="rect">
            <a:avLst/>
          </a:prstGeom>
          <a:noFill/>
        </p:spPr>
        <p:txBody>
          <a:bodyPr wrap="square" lIns="0" tIns="0" rIns="0" bIns="0" rtlCol="0" anchor="b" anchorCtr="0">
            <a:spAutoFit/>
          </a:bodyPr>
          <a:lstStyle/>
          <a:p>
            <a:pPr>
              <a:lnSpc>
                <a:spcPts val="3060"/>
              </a:lnSpc>
            </a:pPr>
            <a:r>
              <a:rPr lang="en-US" sz="2800" b="1" dirty="0">
                <a:solidFill>
                  <a:srgbClr val="4B4F54"/>
                </a:solidFill>
              </a:rPr>
              <a:t>Using the tools for decision making</a:t>
            </a:r>
          </a:p>
        </p:txBody>
      </p:sp>
      <p:sp>
        <p:nvSpPr>
          <p:cNvPr id="26" name="Oval 25">
            <a:extLst>
              <a:ext uri="{FF2B5EF4-FFF2-40B4-BE49-F238E27FC236}">
                <a16:creationId xmlns:a16="http://schemas.microsoft.com/office/drawing/2014/main" id="{20525C29-74EB-1CE3-6F09-1E939D7BFBDC}"/>
              </a:ext>
            </a:extLst>
          </p:cNvPr>
          <p:cNvSpPr/>
          <p:nvPr/>
        </p:nvSpPr>
        <p:spPr>
          <a:xfrm>
            <a:off x="11105617" y="5736558"/>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A697ECE3-939D-EEF1-A077-F87812850F81}"/>
              </a:ext>
            </a:extLst>
          </p:cNvPr>
          <p:cNvSpPr>
            <a:spLocks noGrp="1"/>
          </p:cNvSpPr>
          <p:nvPr>
            <p:ph type="sldNum" sz="quarter" idx="12"/>
          </p:nvPr>
        </p:nvSpPr>
        <p:spPr>
          <a:xfrm>
            <a:off x="11099800" y="5736558"/>
            <a:ext cx="394007" cy="401442"/>
          </a:xfrm>
        </p:spPr>
        <p:txBody>
          <a:bodyPr/>
          <a:lstStyle>
            <a:lvl1pPr algn="ctr">
              <a:defRPr b="1">
                <a:solidFill>
                  <a:schemeClr val="bg1"/>
                </a:solidFill>
              </a:defRPr>
            </a:lvl1pPr>
          </a:lstStyle>
          <a:p>
            <a:fld id="{D07AAD80-4D8D-8346-9B38-9B0F03191453}" type="slidenum">
              <a:rPr lang="en-US" smtClean="0">
                <a:solidFill>
                  <a:schemeClr val="tx1">
                    <a:lumMod val="75000"/>
                    <a:lumOff val="25000"/>
                  </a:schemeClr>
                </a:solidFill>
              </a:rPr>
              <a:pPr/>
              <a:t>36</a:t>
            </a:fld>
            <a:endParaRPr lang="en-US">
              <a:solidFill>
                <a:schemeClr val="tx1">
                  <a:lumMod val="75000"/>
                  <a:lumOff val="25000"/>
                </a:schemeClr>
              </a:solidFill>
            </a:endParaRPr>
          </a:p>
        </p:txBody>
      </p:sp>
      <p:pic>
        <p:nvPicPr>
          <p:cNvPr id="2" name="Picture 1" descr="A picture containing text, clipart, vector graphics&#10;&#10;Description automatically generated">
            <a:extLst>
              <a:ext uri="{FF2B5EF4-FFF2-40B4-BE49-F238E27FC236}">
                <a16:creationId xmlns:a16="http://schemas.microsoft.com/office/drawing/2014/main" id="{02ACC055-C343-4B66-74A4-CD0DF55EE46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92200" y="770732"/>
            <a:ext cx="1899916" cy="320400"/>
          </a:xfrm>
          <a:prstGeom prst="rect">
            <a:avLst/>
          </a:prstGeom>
        </p:spPr>
      </p:pic>
    </p:spTree>
    <p:extLst>
      <p:ext uri="{BB962C8B-B14F-4D97-AF65-F5344CB8AC3E}">
        <p14:creationId xmlns:p14="http://schemas.microsoft.com/office/powerpoint/2010/main" val="149307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AE98-2DFA-5664-C655-55E74742B89D}"/>
              </a:ext>
            </a:extLst>
          </p:cNvPr>
          <p:cNvSpPr>
            <a:spLocks noGrp="1"/>
          </p:cNvSpPr>
          <p:nvPr>
            <p:ph type="title"/>
          </p:nvPr>
        </p:nvSpPr>
        <p:spPr/>
        <p:txBody>
          <a:bodyPr/>
          <a:lstStyle/>
          <a:p>
            <a:r>
              <a:rPr lang="en-AU" dirty="0"/>
              <a:t>Local application</a:t>
            </a:r>
          </a:p>
        </p:txBody>
      </p:sp>
      <p:sp>
        <p:nvSpPr>
          <p:cNvPr id="3" name="Content Placeholder 2">
            <a:extLst>
              <a:ext uri="{FF2B5EF4-FFF2-40B4-BE49-F238E27FC236}">
                <a16:creationId xmlns:a16="http://schemas.microsoft.com/office/drawing/2014/main" id="{5F132A22-C01F-BCAD-59AB-31966FC7CB03}"/>
              </a:ext>
            </a:extLst>
          </p:cNvPr>
          <p:cNvSpPr>
            <a:spLocks noGrp="1"/>
          </p:cNvSpPr>
          <p:nvPr>
            <p:ph idx="1"/>
          </p:nvPr>
        </p:nvSpPr>
        <p:spPr/>
        <p:txBody>
          <a:bodyPr/>
          <a:lstStyle/>
          <a:p>
            <a:r>
              <a:rPr lang="en-US" dirty="0">
                <a:highlight>
                  <a:srgbClr val="FFFF00"/>
                </a:highlight>
              </a:rPr>
              <a:t>Which extremes are relevant for our location and industry?</a:t>
            </a:r>
            <a:endParaRPr lang="en-AU" dirty="0">
              <a:highlight>
                <a:srgbClr val="FFFF00"/>
              </a:highlight>
            </a:endParaRPr>
          </a:p>
        </p:txBody>
      </p:sp>
      <p:sp>
        <p:nvSpPr>
          <p:cNvPr id="4" name="Footer Placeholder 3">
            <a:extLst>
              <a:ext uri="{FF2B5EF4-FFF2-40B4-BE49-F238E27FC236}">
                <a16:creationId xmlns:a16="http://schemas.microsoft.com/office/drawing/2014/main" id="{67F4FA44-2DE4-7436-3519-47AB2BD13A1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D1BDA7E-04C4-0C2D-BE25-9D686BF7D11C}"/>
              </a:ext>
            </a:extLst>
          </p:cNvPr>
          <p:cNvSpPr>
            <a:spLocks noGrp="1"/>
          </p:cNvSpPr>
          <p:nvPr>
            <p:ph type="sldNum" sz="quarter" idx="12"/>
          </p:nvPr>
        </p:nvSpPr>
        <p:spPr/>
        <p:txBody>
          <a:bodyPr/>
          <a:lstStyle/>
          <a:p>
            <a:fld id="{D07AAD80-4D8D-8346-9B38-9B0F03191453}" type="slidenum">
              <a:rPr lang="en-US" smtClean="0"/>
              <a:pPr/>
              <a:t>37</a:t>
            </a:fld>
            <a:endParaRPr lang="en-US"/>
          </a:p>
        </p:txBody>
      </p:sp>
      <p:pic>
        <p:nvPicPr>
          <p:cNvPr id="6" name="Picture 5">
            <a:extLst>
              <a:ext uri="{FF2B5EF4-FFF2-40B4-BE49-F238E27FC236}">
                <a16:creationId xmlns:a16="http://schemas.microsoft.com/office/drawing/2014/main" id="{19669B4C-62E8-31B8-79CD-C0B6772C637C}"/>
              </a:ext>
            </a:extLst>
          </p:cNvPr>
          <p:cNvPicPr>
            <a:picLocks noChangeAspect="1"/>
          </p:cNvPicPr>
          <p:nvPr/>
        </p:nvPicPr>
        <p:blipFill>
          <a:blip r:embed="rId3"/>
          <a:stretch>
            <a:fillRect/>
          </a:stretch>
        </p:blipFill>
        <p:spPr>
          <a:xfrm>
            <a:off x="10219039" y="231565"/>
            <a:ext cx="1851922" cy="1007803"/>
          </a:xfrm>
          <a:prstGeom prst="rect">
            <a:avLst/>
          </a:prstGeom>
        </p:spPr>
      </p:pic>
      <p:sp>
        <p:nvSpPr>
          <p:cNvPr id="7" name="TextBox 6">
            <a:extLst>
              <a:ext uri="{FF2B5EF4-FFF2-40B4-BE49-F238E27FC236}">
                <a16:creationId xmlns:a16="http://schemas.microsoft.com/office/drawing/2014/main" id="{901B6C3F-473C-E643-5AFE-3E6AB9226254}"/>
              </a:ext>
            </a:extLst>
          </p:cNvPr>
          <p:cNvSpPr txBox="1"/>
          <p:nvPr/>
        </p:nvSpPr>
        <p:spPr>
          <a:xfrm>
            <a:off x="10219039" y="232452"/>
            <a:ext cx="1785986" cy="1015663"/>
          </a:xfrm>
          <a:prstGeom prst="rect">
            <a:avLst/>
          </a:prstGeom>
          <a:noFill/>
        </p:spPr>
        <p:txBody>
          <a:bodyPr wrap="square" rtlCol="0">
            <a:spAutoFit/>
          </a:bodyPr>
          <a:lstStyle/>
          <a:p>
            <a:r>
              <a:rPr lang="en-AU" sz="2400" b="1" dirty="0">
                <a:solidFill>
                  <a:schemeClr val="bg1"/>
                </a:solidFill>
              </a:rPr>
              <a:t>Workbook</a:t>
            </a:r>
          </a:p>
          <a:p>
            <a:r>
              <a:rPr lang="en-AU" sz="2000" b="1" dirty="0">
                <a:solidFill>
                  <a:schemeClr val="bg1"/>
                </a:solidFill>
              </a:rPr>
              <a:t>Chapter</a:t>
            </a:r>
            <a:r>
              <a:rPr lang="en-AU" sz="1400" dirty="0">
                <a:solidFill>
                  <a:schemeClr val="bg1"/>
                </a:solidFill>
              </a:rPr>
              <a:t>  </a:t>
            </a:r>
            <a:r>
              <a:rPr lang="en-AU" sz="2000" dirty="0">
                <a:solidFill>
                  <a:schemeClr val="bg1"/>
                </a:solidFill>
              </a:rPr>
              <a:t>3</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859367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2685-5B99-4FA8-5591-6A9D7E7C4323}"/>
              </a:ext>
            </a:extLst>
          </p:cNvPr>
          <p:cNvSpPr>
            <a:spLocks noGrp="1"/>
          </p:cNvSpPr>
          <p:nvPr>
            <p:ph type="title"/>
          </p:nvPr>
        </p:nvSpPr>
        <p:spPr/>
        <p:txBody>
          <a:bodyPr/>
          <a:lstStyle/>
          <a:p>
            <a:r>
              <a:rPr lang="en-AU" dirty="0"/>
              <a:t>Local application</a:t>
            </a:r>
          </a:p>
        </p:txBody>
      </p:sp>
      <p:sp>
        <p:nvSpPr>
          <p:cNvPr id="3" name="Content Placeholder 2">
            <a:extLst>
              <a:ext uri="{FF2B5EF4-FFF2-40B4-BE49-F238E27FC236}">
                <a16:creationId xmlns:a16="http://schemas.microsoft.com/office/drawing/2014/main" id="{5A3DB529-EDF5-A5CC-9577-7F10704F0B7F}"/>
              </a:ext>
            </a:extLst>
          </p:cNvPr>
          <p:cNvSpPr>
            <a:spLocks noGrp="1"/>
          </p:cNvSpPr>
          <p:nvPr>
            <p:ph idx="1"/>
          </p:nvPr>
        </p:nvSpPr>
        <p:spPr/>
        <p:txBody>
          <a:bodyPr/>
          <a:lstStyle/>
          <a:p>
            <a:r>
              <a:rPr lang="en-AU" dirty="0">
                <a:highlight>
                  <a:srgbClr val="FFFF00"/>
                </a:highlight>
              </a:rPr>
              <a:t>Add material relevant for your location and industry here</a:t>
            </a:r>
          </a:p>
        </p:txBody>
      </p:sp>
      <p:sp>
        <p:nvSpPr>
          <p:cNvPr id="4" name="Footer Placeholder 3">
            <a:extLst>
              <a:ext uri="{FF2B5EF4-FFF2-40B4-BE49-F238E27FC236}">
                <a16:creationId xmlns:a16="http://schemas.microsoft.com/office/drawing/2014/main" id="{F5254D3F-8311-92D8-8AE5-288DF0EE25B0}"/>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E95C4821-EF39-6796-AF4B-22A048E3565F}"/>
              </a:ext>
            </a:extLst>
          </p:cNvPr>
          <p:cNvSpPr>
            <a:spLocks noGrp="1"/>
          </p:cNvSpPr>
          <p:nvPr>
            <p:ph type="sldNum" sz="quarter" idx="12"/>
          </p:nvPr>
        </p:nvSpPr>
        <p:spPr/>
        <p:txBody>
          <a:bodyPr/>
          <a:lstStyle/>
          <a:p>
            <a:fld id="{D07AAD80-4D8D-8346-9B38-9B0F03191453}" type="slidenum">
              <a:rPr lang="en-US" smtClean="0"/>
              <a:pPr/>
              <a:t>38</a:t>
            </a:fld>
            <a:endParaRPr lang="en-US"/>
          </a:p>
        </p:txBody>
      </p:sp>
      <p:sp>
        <p:nvSpPr>
          <p:cNvPr id="6" name="Speech Bubble: Oval 5">
            <a:extLst>
              <a:ext uri="{FF2B5EF4-FFF2-40B4-BE49-F238E27FC236}">
                <a16:creationId xmlns:a16="http://schemas.microsoft.com/office/drawing/2014/main" id="{E2FC7D1F-7ED8-5B34-CDDA-773A318595CA}"/>
              </a:ext>
            </a:extLst>
          </p:cNvPr>
          <p:cNvSpPr/>
          <p:nvPr/>
        </p:nvSpPr>
        <p:spPr>
          <a:xfrm>
            <a:off x="9022080" y="272414"/>
            <a:ext cx="3048000" cy="1678306"/>
          </a:xfrm>
          <a:prstGeom prst="wedgeEllipseCallout">
            <a:avLst>
              <a:gd name="adj1" fmla="val -41313"/>
              <a:gd name="adj2" fmla="val 783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B92E6C1-CE89-245E-01A2-BCE6BB0EA69F}"/>
              </a:ext>
            </a:extLst>
          </p:cNvPr>
          <p:cNvSpPr txBox="1"/>
          <p:nvPr/>
        </p:nvSpPr>
        <p:spPr>
          <a:xfrm>
            <a:off x="9652000" y="450038"/>
            <a:ext cx="2205037" cy="1323439"/>
          </a:xfrm>
          <a:prstGeom prst="rect">
            <a:avLst/>
          </a:prstGeom>
          <a:noFill/>
        </p:spPr>
        <p:txBody>
          <a:bodyPr wrap="square" rtlCol="0">
            <a:spAutoFit/>
          </a:bodyPr>
          <a:lstStyle/>
          <a:p>
            <a:r>
              <a:rPr lang="en-AU" sz="1600" dirty="0">
                <a:solidFill>
                  <a:srgbClr val="FF0000"/>
                </a:solidFill>
              </a:rPr>
              <a:t>In preparation for your workshop, please add material relevant for your location and industry!</a:t>
            </a:r>
          </a:p>
        </p:txBody>
      </p:sp>
    </p:spTree>
    <p:extLst>
      <p:ext uri="{BB962C8B-B14F-4D97-AF65-F5344CB8AC3E}">
        <p14:creationId xmlns:p14="http://schemas.microsoft.com/office/powerpoint/2010/main" val="110727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284E-197F-5592-46A0-9196BB441740}"/>
              </a:ext>
            </a:extLst>
          </p:cNvPr>
          <p:cNvSpPr>
            <a:spLocks noGrp="1"/>
          </p:cNvSpPr>
          <p:nvPr>
            <p:ph type="title"/>
          </p:nvPr>
        </p:nvSpPr>
        <p:spPr/>
        <p:txBody>
          <a:bodyPr/>
          <a:lstStyle/>
          <a:p>
            <a:r>
              <a:rPr lang="en-AU" dirty="0"/>
              <a:t>Further resources</a:t>
            </a:r>
          </a:p>
        </p:txBody>
      </p:sp>
      <p:sp>
        <p:nvSpPr>
          <p:cNvPr id="3" name="Content Placeholder 2">
            <a:extLst>
              <a:ext uri="{FF2B5EF4-FFF2-40B4-BE49-F238E27FC236}">
                <a16:creationId xmlns:a16="http://schemas.microsoft.com/office/drawing/2014/main" id="{02EE1EF7-5B1A-1BC9-CC2C-6FF51E96BAF0}"/>
              </a:ext>
            </a:extLst>
          </p:cNvPr>
          <p:cNvSpPr>
            <a:spLocks noGrp="1"/>
          </p:cNvSpPr>
          <p:nvPr>
            <p:ph idx="1"/>
          </p:nvPr>
        </p:nvSpPr>
        <p:spPr>
          <a:xfrm>
            <a:off x="334963" y="2191819"/>
            <a:ext cx="11522074" cy="3864424"/>
          </a:xfrm>
        </p:spPr>
        <p:txBody>
          <a:bodyPr/>
          <a:lstStyle/>
          <a:p>
            <a:r>
              <a:rPr lang="en-AU" sz="2400" dirty="0"/>
              <a:t>Workshop booklet</a:t>
            </a:r>
          </a:p>
          <a:p>
            <a:r>
              <a:rPr lang="en-AU" sz="2400" dirty="0"/>
              <a:t>Follow-up email with links to key information</a:t>
            </a:r>
          </a:p>
          <a:p>
            <a:pPr lvl="1"/>
            <a:r>
              <a:rPr lang="en-AU" sz="2000" dirty="0"/>
              <a:t>Bureau’s website and links to the 5 tools</a:t>
            </a:r>
          </a:p>
          <a:p>
            <a:pPr lvl="1"/>
            <a:r>
              <a:rPr lang="en-AU" sz="2000" dirty="0"/>
              <a:t>Agriculture Victoria’s online course</a:t>
            </a:r>
          </a:p>
          <a:p>
            <a:pPr lvl="1"/>
            <a:r>
              <a:rPr lang="en-AU" sz="2000" dirty="0"/>
              <a:t>Northern Australia Climate Program’s online course</a:t>
            </a:r>
          </a:p>
          <a:p>
            <a:pPr lvl="1"/>
            <a:r>
              <a:rPr lang="en-AU" sz="2000" dirty="0"/>
              <a:t>The </a:t>
            </a:r>
            <a:r>
              <a:rPr lang="en-AU" sz="2000" dirty="0" err="1"/>
              <a:t>Climatedogs</a:t>
            </a:r>
            <a:r>
              <a:rPr lang="en-AU" sz="2000" dirty="0"/>
              <a:t> website</a:t>
            </a:r>
          </a:p>
          <a:p>
            <a:pPr lvl="1"/>
            <a:endParaRPr lang="en-AU" dirty="0"/>
          </a:p>
          <a:p>
            <a:pPr marL="457200" lvl="1" indent="0">
              <a:buNone/>
            </a:pPr>
            <a:endParaRPr lang="en-AU"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lvl="1"/>
            <a:endParaRPr lang="en-AU" dirty="0"/>
          </a:p>
          <a:p>
            <a:pPr lvl="1"/>
            <a:endParaRPr lang="en-AU" dirty="0"/>
          </a:p>
          <a:p>
            <a:pPr lvl="1"/>
            <a:endParaRPr lang="en-AU" dirty="0"/>
          </a:p>
          <a:p>
            <a:pPr lvl="1"/>
            <a:endParaRPr lang="en-AU" dirty="0"/>
          </a:p>
        </p:txBody>
      </p:sp>
      <p:sp>
        <p:nvSpPr>
          <p:cNvPr id="4" name="Footer Placeholder 3">
            <a:extLst>
              <a:ext uri="{FF2B5EF4-FFF2-40B4-BE49-F238E27FC236}">
                <a16:creationId xmlns:a16="http://schemas.microsoft.com/office/drawing/2014/main" id="{8C435FE1-588C-C423-54A4-F501A05AF27D}"/>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5E6FCC27-3411-D60F-D654-78FBB4D0EC01}"/>
              </a:ext>
            </a:extLst>
          </p:cNvPr>
          <p:cNvSpPr>
            <a:spLocks noGrp="1"/>
          </p:cNvSpPr>
          <p:nvPr>
            <p:ph type="sldNum" sz="quarter" idx="12"/>
          </p:nvPr>
        </p:nvSpPr>
        <p:spPr/>
        <p:txBody>
          <a:bodyPr/>
          <a:lstStyle/>
          <a:p>
            <a:fld id="{D07AAD80-4D8D-8346-9B38-9B0F03191453}" type="slidenum">
              <a:rPr lang="en-US" smtClean="0"/>
              <a:pPr/>
              <a:t>39</a:t>
            </a:fld>
            <a:endParaRPr lang="en-US"/>
          </a:p>
        </p:txBody>
      </p:sp>
      <p:pic>
        <p:nvPicPr>
          <p:cNvPr id="12" name="Picture 11">
            <a:extLst>
              <a:ext uri="{FF2B5EF4-FFF2-40B4-BE49-F238E27FC236}">
                <a16:creationId xmlns:a16="http://schemas.microsoft.com/office/drawing/2014/main" id="{14BF3911-0119-18C4-F56D-39E975E95C93}"/>
              </a:ext>
            </a:extLst>
          </p:cNvPr>
          <p:cNvPicPr>
            <a:picLocks noChangeAspect="1"/>
          </p:cNvPicPr>
          <p:nvPr/>
        </p:nvPicPr>
        <p:blipFill rotWithShape="1">
          <a:blip r:embed="rId3"/>
          <a:srcRect b="42353"/>
          <a:stretch/>
        </p:blipFill>
        <p:spPr>
          <a:xfrm>
            <a:off x="7593970" y="2191819"/>
            <a:ext cx="3733800" cy="2311654"/>
          </a:xfrm>
          <a:prstGeom prst="rect">
            <a:avLst/>
          </a:prstGeom>
        </p:spPr>
      </p:pic>
      <p:sp>
        <p:nvSpPr>
          <p:cNvPr id="10" name="TextBox 9">
            <a:extLst>
              <a:ext uri="{FF2B5EF4-FFF2-40B4-BE49-F238E27FC236}">
                <a16:creationId xmlns:a16="http://schemas.microsoft.com/office/drawing/2014/main" id="{1B1F0B74-F1FA-B2D5-B2FC-866A078B8811}"/>
              </a:ext>
            </a:extLst>
          </p:cNvPr>
          <p:cNvSpPr txBox="1"/>
          <p:nvPr/>
        </p:nvSpPr>
        <p:spPr>
          <a:xfrm>
            <a:off x="7854124" y="2676323"/>
            <a:ext cx="3473646" cy="2123658"/>
          </a:xfrm>
          <a:prstGeom prst="rect">
            <a:avLst/>
          </a:prstGeom>
          <a:noFill/>
        </p:spPr>
        <p:txBody>
          <a:bodyPr wrap="square" rtlCol="0">
            <a:spAutoFit/>
          </a:bodyPr>
          <a:lstStyle/>
          <a:p>
            <a:pPr algn="ctr">
              <a:lnSpc>
                <a:spcPct val="150000"/>
              </a:lnSpc>
            </a:pPr>
            <a:r>
              <a:rPr lang="en-AU" sz="2400" kern="100" dirty="0">
                <a:solidFill>
                  <a:srgbClr val="4B4F54"/>
                </a:solidFill>
                <a:latin typeface="Calibri" panose="020F0502020204030204" pitchFamily="34" charset="0"/>
                <a:ea typeface="Calibri" panose="020F0502020204030204" pitchFamily="34" charset="0"/>
                <a:cs typeface="Times New Roman" panose="02020603050405020304" pitchFamily="18" charset="0"/>
              </a:rPr>
              <a:t>You’re welcome to e-mail further questions to</a:t>
            </a:r>
          </a:p>
          <a:p>
            <a:pPr algn="ctr">
              <a:lnSpc>
                <a:spcPct val="150000"/>
              </a:lnSpc>
            </a:pPr>
            <a:r>
              <a:rPr lang="en-AU" sz="2400" u="sng" kern="100" dirty="0">
                <a:solidFill>
                  <a:srgbClr val="3BB0C9"/>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agriculture@bom.gov.au</a:t>
            </a:r>
            <a:endParaRPr lang="en-AU" sz="2400" kern="100" dirty="0">
              <a:solidFill>
                <a:srgbClr val="3BB0C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sz="2400" kern="100" dirty="0">
              <a:solidFill>
                <a:srgbClr val="4B4F54"/>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09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6ADC-81E0-781E-9F64-AA98661E200D}"/>
              </a:ext>
            </a:extLst>
          </p:cNvPr>
          <p:cNvSpPr>
            <a:spLocks noGrp="1"/>
          </p:cNvSpPr>
          <p:nvPr>
            <p:ph type="title"/>
          </p:nvPr>
        </p:nvSpPr>
        <p:spPr/>
        <p:txBody>
          <a:bodyPr/>
          <a:lstStyle/>
          <a:p>
            <a:r>
              <a:rPr lang="en-US"/>
              <a:t>Project partners</a:t>
            </a:r>
          </a:p>
        </p:txBody>
      </p:sp>
      <p:sp>
        <p:nvSpPr>
          <p:cNvPr id="4" name="Footer Placeholder 3">
            <a:extLst>
              <a:ext uri="{FF2B5EF4-FFF2-40B4-BE49-F238E27FC236}">
                <a16:creationId xmlns:a16="http://schemas.microsoft.com/office/drawing/2014/main" id="{DB838A52-50CC-64F9-119A-D8C31BA1557E}"/>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FB653675-66C0-1DFD-7A9D-54058D62558E}"/>
              </a:ext>
            </a:extLst>
          </p:cNvPr>
          <p:cNvSpPr>
            <a:spLocks noGrp="1"/>
          </p:cNvSpPr>
          <p:nvPr>
            <p:ph type="sldNum" sz="quarter" idx="12"/>
          </p:nvPr>
        </p:nvSpPr>
        <p:spPr/>
        <p:txBody>
          <a:bodyPr/>
          <a:lstStyle/>
          <a:p>
            <a:fld id="{D07AAD80-4D8D-8346-9B38-9B0F03191453}" type="slidenum">
              <a:rPr lang="en-US" smtClean="0"/>
              <a:pPr/>
              <a:t>4</a:t>
            </a:fld>
            <a:endParaRPr lang="en-US"/>
          </a:p>
        </p:txBody>
      </p:sp>
      <p:pic>
        <p:nvPicPr>
          <p:cNvPr id="7" name="Picture 6" descr="A picture containing text&#10;&#10;Description automatically generated">
            <a:extLst>
              <a:ext uri="{FF2B5EF4-FFF2-40B4-BE49-F238E27FC236}">
                <a16:creationId xmlns:a16="http://schemas.microsoft.com/office/drawing/2014/main" id="{82D9162D-70B2-2AC0-7A3A-4E3E78470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3" y="1883664"/>
            <a:ext cx="11973521" cy="3460496"/>
          </a:xfrm>
          <a:prstGeom prst="rect">
            <a:avLst/>
          </a:prstGeom>
        </p:spPr>
      </p:pic>
    </p:spTree>
    <p:extLst>
      <p:ext uri="{BB962C8B-B14F-4D97-AF65-F5344CB8AC3E}">
        <p14:creationId xmlns:p14="http://schemas.microsoft.com/office/powerpoint/2010/main" val="52535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D25B-11A1-663D-7141-49453EA59706}"/>
              </a:ext>
            </a:extLst>
          </p:cNvPr>
          <p:cNvSpPr>
            <a:spLocks noGrp="1"/>
          </p:cNvSpPr>
          <p:nvPr>
            <p:ph type="title"/>
          </p:nvPr>
        </p:nvSpPr>
        <p:spPr/>
        <p:txBody>
          <a:bodyPr/>
          <a:lstStyle/>
          <a:p>
            <a:r>
              <a:rPr lang="en-AU" dirty="0"/>
              <a:t>Evaluation</a:t>
            </a:r>
          </a:p>
        </p:txBody>
      </p:sp>
      <p:sp>
        <p:nvSpPr>
          <p:cNvPr id="3" name="Content Placeholder 2">
            <a:extLst>
              <a:ext uri="{FF2B5EF4-FFF2-40B4-BE49-F238E27FC236}">
                <a16:creationId xmlns:a16="http://schemas.microsoft.com/office/drawing/2014/main" id="{232D6257-48CF-A246-E378-AD8B89984A82}"/>
              </a:ext>
            </a:extLst>
          </p:cNvPr>
          <p:cNvSpPr>
            <a:spLocks noGrp="1"/>
          </p:cNvSpPr>
          <p:nvPr>
            <p:ph idx="1"/>
          </p:nvPr>
        </p:nvSpPr>
        <p:spPr>
          <a:xfrm>
            <a:off x="416243" y="1825625"/>
            <a:ext cx="11522074" cy="4230618"/>
          </a:xfrm>
        </p:spPr>
        <p:txBody>
          <a:bodyPr/>
          <a:lstStyle/>
          <a:p>
            <a:pPr>
              <a:lnSpc>
                <a:spcPct val="150000"/>
              </a:lnSpc>
            </a:pPr>
            <a:r>
              <a:rPr lang="en-AU" dirty="0"/>
              <a:t>Please complete the anonymous survey so we can further improve future workshops!</a:t>
            </a:r>
          </a:p>
        </p:txBody>
      </p:sp>
      <p:sp>
        <p:nvSpPr>
          <p:cNvPr id="4" name="Footer Placeholder 3">
            <a:extLst>
              <a:ext uri="{FF2B5EF4-FFF2-40B4-BE49-F238E27FC236}">
                <a16:creationId xmlns:a16="http://schemas.microsoft.com/office/drawing/2014/main" id="{2F6370BC-0270-E166-259E-DD1F335BF237}"/>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54096072-0A9F-8336-818F-0BF3A4E99950}"/>
              </a:ext>
            </a:extLst>
          </p:cNvPr>
          <p:cNvSpPr>
            <a:spLocks noGrp="1"/>
          </p:cNvSpPr>
          <p:nvPr>
            <p:ph type="sldNum" sz="quarter" idx="12"/>
          </p:nvPr>
        </p:nvSpPr>
        <p:spPr/>
        <p:txBody>
          <a:bodyPr/>
          <a:lstStyle/>
          <a:p>
            <a:fld id="{D07AAD80-4D8D-8346-9B38-9B0F03191453}" type="slidenum">
              <a:rPr lang="en-US" smtClean="0"/>
              <a:pPr/>
              <a:t>40</a:t>
            </a:fld>
            <a:endParaRPr lang="en-US"/>
          </a:p>
        </p:txBody>
      </p:sp>
    </p:spTree>
    <p:extLst>
      <p:ext uri="{BB962C8B-B14F-4D97-AF65-F5344CB8AC3E}">
        <p14:creationId xmlns:p14="http://schemas.microsoft.com/office/powerpoint/2010/main" val="69741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sky, field&#10;&#10;Description automatically generated">
            <a:extLst>
              <a:ext uri="{FF2B5EF4-FFF2-40B4-BE49-F238E27FC236}">
                <a16:creationId xmlns:a16="http://schemas.microsoft.com/office/drawing/2014/main" id="{851C7734-3721-3B23-4B52-A4414F8885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983"/>
          <a:stretch/>
        </p:blipFill>
        <p:spPr>
          <a:xfrm flipH="1">
            <a:off x="334962" y="333375"/>
            <a:ext cx="11522075" cy="6191250"/>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35724" y="0"/>
            <a:ext cx="4319752" cy="6138000"/>
          </a:xfrm>
          <a:prstGeom prst="rect">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DD5C5E4-4CCF-7D93-E363-1B3B898C1B6F}"/>
              </a:ext>
            </a:extLst>
          </p:cNvPr>
          <p:cNvSpPr/>
          <p:nvPr/>
        </p:nvSpPr>
        <p:spPr>
          <a:xfrm>
            <a:off x="11105617" y="5736558"/>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8B50CBC1-3EB7-B953-5CAF-1663E7E2AA87}"/>
              </a:ext>
            </a:extLst>
          </p:cNvPr>
          <p:cNvSpPr>
            <a:spLocks noGrp="1"/>
          </p:cNvSpPr>
          <p:nvPr>
            <p:ph type="sldNum" sz="quarter" idx="12"/>
          </p:nvPr>
        </p:nvSpPr>
        <p:spPr>
          <a:xfrm>
            <a:off x="11099800" y="5736558"/>
            <a:ext cx="394007" cy="401442"/>
          </a:xfrm>
        </p:spPr>
        <p:txBody>
          <a:bodyPr/>
          <a:lstStyle>
            <a:lvl1pPr algn="ctr">
              <a:defRPr b="1">
                <a:solidFill>
                  <a:schemeClr val="bg1"/>
                </a:solidFill>
              </a:defRPr>
            </a:lvl1pPr>
          </a:lstStyle>
          <a:p>
            <a:fld id="{D07AAD80-4D8D-8346-9B38-9B0F03191453}" type="slidenum">
              <a:rPr lang="en-US" smtClean="0">
                <a:solidFill>
                  <a:schemeClr val="tx1">
                    <a:lumMod val="75000"/>
                    <a:lumOff val="25000"/>
                  </a:schemeClr>
                </a:solidFill>
              </a:rPr>
              <a:pPr/>
              <a:t>41</a:t>
            </a:fld>
            <a:endParaRPr lang="en-US" dirty="0">
              <a:solidFill>
                <a:schemeClr val="tx1">
                  <a:lumMod val="75000"/>
                  <a:lumOff val="25000"/>
                </a:schemeClr>
              </a:solidFill>
            </a:endParaRPr>
          </a:p>
        </p:txBody>
      </p:sp>
      <p:pic>
        <p:nvPicPr>
          <p:cNvPr id="2" name="Picture 1" descr="A picture containing text, clipart, vector graphics&#10;&#10;Description automatically generated">
            <a:extLst>
              <a:ext uri="{FF2B5EF4-FFF2-40B4-BE49-F238E27FC236}">
                <a16:creationId xmlns:a16="http://schemas.microsoft.com/office/drawing/2014/main" id="{EFD49C38-EB9F-ECC4-A6DF-098E320E625B}"/>
              </a:ext>
            </a:extLst>
          </p:cNvPr>
          <p:cNvPicPr>
            <a:picLocks noChangeAspect="1"/>
          </p:cNvPicPr>
          <p:nvPr/>
        </p:nvPicPr>
        <p:blipFill>
          <a:blip r:embed="rId4"/>
          <a:stretch>
            <a:fillRect/>
          </a:stretch>
        </p:blipFill>
        <p:spPr>
          <a:xfrm>
            <a:off x="1092200" y="770732"/>
            <a:ext cx="1899916" cy="320400"/>
          </a:xfrm>
          <a:prstGeom prst="rect">
            <a:avLst/>
          </a:prstGeom>
        </p:spPr>
      </p:pic>
      <p:sp>
        <p:nvSpPr>
          <p:cNvPr id="3" name="TextBox 2">
            <a:extLst>
              <a:ext uri="{FF2B5EF4-FFF2-40B4-BE49-F238E27FC236}">
                <a16:creationId xmlns:a16="http://schemas.microsoft.com/office/drawing/2014/main" id="{8A581C97-A991-DCAB-5D73-4340BBE58DBB}"/>
              </a:ext>
            </a:extLst>
          </p:cNvPr>
          <p:cNvSpPr txBox="1"/>
          <p:nvPr/>
        </p:nvSpPr>
        <p:spPr>
          <a:xfrm>
            <a:off x="1118968" y="3230226"/>
            <a:ext cx="3553264" cy="397545"/>
          </a:xfrm>
          <a:prstGeom prst="rect">
            <a:avLst/>
          </a:prstGeom>
          <a:noFill/>
        </p:spPr>
        <p:txBody>
          <a:bodyPr wrap="square" lIns="0" tIns="0" rIns="0" bIns="0" rtlCol="0" anchor="b" anchorCtr="0">
            <a:spAutoFit/>
          </a:bodyPr>
          <a:lstStyle/>
          <a:p>
            <a:pPr>
              <a:lnSpc>
                <a:spcPts val="3060"/>
              </a:lnSpc>
            </a:pPr>
            <a:r>
              <a:rPr lang="en-US" sz="2800" b="1" dirty="0">
                <a:solidFill>
                  <a:srgbClr val="4B4F54"/>
                </a:solidFill>
              </a:rPr>
              <a:t>Thank you</a:t>
            </a:r>
          </a:p>
        </p:txBody>
      </p:sp>
    </p:spTree>
    <p:extLst>
      <p:ext uri="{BB962C8B-B14F-4D97-AF65-F5344CB8AC3E}">
        <p14:creationId xmlns:p14="http://schemas.microsoft.com/office/powerpoint/2010/main" val="240889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276A-5DFE-58E7-05B3-C940D02BCAC9}"/>
              </a:ext>
            </a:extLst>
          </p:cNvPr>
          <p:cNvSpPr>
            <a:spLocks noGrp="1"/>
          </p:cNvSpPr>
          <p:nvPr>
            <p:ph type="title"/>
          </p:nvPr>
        </p:nvSpPr>
        <p:spPr/>
        <p:txBody>
          <a:bodyPr/>
          <a:lstStyle/>
          <a:p>
            <a:r>
              <a:rPr lang="en-AU" dirty="0"/>
              <a:t>Benefits of the new forecasting tools </a:t>
            </a:r>
          </a:p>
        </p:txBody>
      </p:sp>
      <p:sp>
        <p:nvSpPr>
          <p:cNvPr id="3" name="Content Placeholder 2">
            <a:extLst>
              <a:ext uri="{FF2B5EF4-FFF2-40B4-BE49-F238E27FC236}">
                <a16:creationId xmlns:a16="http://schemas.microsoft.com/office/drawing/2014/main" id="{F80198A1-AD8D-3E76-7BC1-F2A0EB30D01A}"/>
              </a:ext>
            </a:extLst>
          </p:cNvPr>
          <p:cNvSpPr>
            <a:spLocks noGrp="1"/>
          </p:cNvSpPr>
          <p:nvPr>
            <p:ph idx="1"/>
          </p:nvPr>
        </p:nvSpPr>
        <p:spPr/>
        <p:txBody>
          <a:bodyPr/>
          <a:lstStyle/>
          <a:p>
            <a:pPr>
              <a:lnSpc>
                <a:spcPct val="100000"/>
              </a:lnSpc>
            </a:pPr>
            <a:r>
              <a:rPr lang="en-US" b="1" dirty="0"/>
              <a:t>Fit-for purpose </a:t>
            </a:r>
            <a:r>
              <a:rPr lang="en-US" dirty="0"/>
              <a:t>thanks to farmer and industry input throughout the FWFA program.</a:t>
            </a:r>
          </a:p>
          <a:p>
            <a:pPr>
              <a:lnSpc>
                <a:spcPct val="100000"/>
              </a:lnSpc>
            </a:pPr>
            <a:r>
              <a:rPr lang="en-US" b="1" dirty="0"/>
              <a:t>Free tactical tools</a:t>
            </a:r>
            <a:r>
              <a:rPr lang="en-US" dirty="0"/>
              <a:t> to test decisions that build resilience through drought, floods, heatwaves or extreme cold.</a:t>
            </a:r>
          </a:p>
          <a:p>
            <a:pPr>
              <a:lnSpc>
                <a:spcPct val="100000"/>
              </a:lnSpc>
            </a:pPr>
            <a:r>
              <a:rPr lang="en-US" b="1" dirty="0" err="1"/>
              <a:t>Localised</a:t>
            </a:r>
            <a:r>
              <a:rPr lang="en-US" b="1" dirty="0"/>
              <a:t> information </a:t>
            </a:r>
            <a:r>
              <a:rPr lang="en-US" dirty="0"/>
              <a:t>ahead of weather events which help protect your business, animals, crops and people, and </a:t>
            </a:r>
            <a:r>
              <a:rPr lang="en-US" dirty="0" err="1"/>
              <a:t>capitalise</a:t>
            </a:r>
            <a:r>
              <a:rPr lang="en-US" dirty="0"/>
              <a:t> on upsides.</a:t>
            </a:r>
          </a:p>
          <a:p>
            <a:endParaRPr lang="en-US" dirty="0"/>
          </a:p>
          <a:p>
            <a:endParaRPr lang="en-AU" dirty="0"/>
          </a:p>
        </p:txBody>
      </p:sp>
      <p:sp>
        <p:nvSpPr>
          <p:cNvPr id="4" name="Footer Placeholder 3">
            <a:extLst>
              <a:ext uri="{FF2B5EF4-FFF2-40B4-BE49-F238E27FC236}">
                <a16:creationId xmlns:a16="http://schemas.microsoft.com/office/drawing/2014/main" id="{6586FAF9-B130-8BB1-D31E-B93969958A6F}"/>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483999EC-1B3A-BAF7-7EB8-61F9BC0D2E8D}"/>
              </a:ext>
            </a:extLst>
          </p:cNvPr>
          <p:cNvSpPr>
            <a:spLocks noGrp="1"/>
          </p:cNvSpPr>
          <p:nvPr>
            <p:ph type="sldNum" sz="quarter" idx="12"/>
          </p:nvPr>
        </p:nvSpPr>
        <p:spPr/>
        <p:txBody>
          <a:bodyPr/>
          <a:lstStyle/>
          <a:p>
            <a:fld id="{D07AAD80-4D8D-8346-9B38-9B0F03191453}" type="slidenum">
              <a:rPr lang="en-US" smtClean="0"/>
              <a:pPr/>
              <a:t>5</a:t>
            </a:fld>
            <a:endParaRPr lang="en-US"/>
          </a:p>
        </p:txBody>
      </p:sp>
    </p:spTree>
    <p:extLst>
      <p:ext uri="{BB962C8B-B14F-4D97-AF65-F5344CB8AC3E}">
        <p14:creationId xmlns:p14="http://schemas.microsoft.com/office/powerpoint/2010/main" val="26165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A6B9D578-A346-997D-3CA2-51FF0C746B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962" y="333374"/>
            <a:ext cx="11522075" cy="6191251"/>
          </a:xfrm>
          <a:prstGeom prst="rect">
            <a:avLst/>
          </a:prstGeom>
        </p:spPr>
      </p:pic>
      <p:sp>
        <p:nvSpPr>
          <p:cNvPr id="8" name="Rectangle 7">
            <a:extLst>
              <a:ext uri="{FF2B5EF4-FFF2-40B4-BE49-F238E27FC236}">
                <a16:creationId xmlns:a16="http://schemas.microsoft.com/office/drawing/2014/main" id="{C8070036-B9EE-6A4E-0654-077F852EE9FF}"/>
              </a:ext>
            </a:extLst>
          </p:cNvPr>
          <p:cNvSpPr/>
          <p:nvPr/>
        </p:nvSpPr>
        <p:spPr>
          <a:xfrm>
            <a:off x="735724" y="0"/>
            <a:ext cx="4319752" cy="6138000"/>
          </a:xfrm>
          <a:prstGeom prst="rect">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A54562-AB6E-9B9D-D7A2-C4638AB31248}"/>
              </a:ext>
            </a:extLst>
          </p:cNvPr>
          <p:cNvSpPr txBox="1"/>
          <p:nvPr/>
        </p:nvSpPr>
        <p:spPr>
          <a:xfrm>
            <a:off x="979550" y="3230226"/>
            <a:ext cx="4233543" cy="397545"/>
          </a:xfrm>
          <a:prstGeom prst="rect">
            <a:avLst/>
          </a:prstGeom>
          <a:noFill/>
        </p:spPr>
        <p:txBody>
          <a:bodyPr wrap="square" lIns="0" tIns="0" rIns="0" bIns="0" rtlCol="0" anchor="b" anchorCtr="0">
            <a:spAutoFit/>
          </a:bodyPr>
          <a:lstStyle/>
          <a:p>
            <a:pPr>
              <a:lnSpc>
                <a:spcPts val="3060"/>
              </a:lnSpc>
            </a:pPr>
            <a:r>
              <a:rPr lang="en-US" sz="2800" b="1" dirty="0">
                <a:solidFill>
                  <a:srgbClr val="4B4F54"/>
                </a:solidFill>
              </a:rPr>
              <a:t>Overview of forecasting</a:t>
            </a:r>
          </a:p>
        </p:txBody>
      </p:sp>
      <p:sp>
        <p:nvSpPr>
          <p:cNvPr id="26" name="Oval 25">
            <a:extLst>
              <a:ext uri="{FF2B5EF4-FFF2-40B4-BE49-F238E27FC236}">
                <a16:creationId xmlns:a16="http://schemas.microsoft.com/office/drawing/2014/main" id="{20525C29-74EB-1CE3-6F09-1E939D7BFBDC}"/>
              </a:ext>
            </a:extLst>
          </p:cNvPr>
          <p:cNvSpPr/>
          <p:nvPr/>
        </p:nvSpPr>
        <p:spPr>
          <a:xfrm>
            <a:off x="11105617" y="5736558"/>
            <a:ext cx="401442" cy="401442"/>
          </a:xfrm>
          <a:prstGeom prst="ellips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A697ECE3-939D-EEF1-A077-F87812850F81}"/>
              </a:ext>
            </a:extLst>
          </p:cNvPr>
          <p:cNvSpPr>
            <a:spLocks noGrp="1"/>
          </p:cNvSpPr>
          <p:nvPr>
            <p:ph type="sldNum" sz="quarter" idx="12"/>
          </p:nvPr>
        </p:nvSpPr>
        <p:spPr>
          <a:xfrm>
            <a:off x="11099800" y="5736558"/>
            <a:ext cx="394007" cy="401442"/>
          </a:xfrm>
        </p:spPr>
        <p:txBody>
          <a:bodyPr/>
          <a:lstStyle>
            <a:lvl1pPr algn="ctr">
              <a:defRPr b="1">
                <a:solidFill>
                  <a:schemeClr val="bg1"/>
                </a:solidFill>
              </a:defRPr>
            </a:lvl1pPr>
          </a:lstStyle>
          <a:p>
            <a:fld id="{D07AAD80-4D8D-8346-9B38-9B0F03191453}" type="slidenum">
              <a:rPr lang="en-US" smtClean="0">
                <a:solidFill>
                  <a:schemeClr val="tx1">
                    <a:lumMod val="75000"/>
                    <a:lumOff val="25000"/>
                  </a:schemeClr>
                </a:solidFill>
              </a:rPr>
              <a:pPr/>
              <a:t>6</a:t>
            </a:fld>
            <a:endParaRPr lang="en-US">
              <a:solidFill>
                <a:schemeClr val="tx1">
                  <a:lumMod val="75000"/>
                  <a:lumOff val="25000"/>
                </a:schemeClr>
              </a:solidFill>
            </a:endParaRPr>
          </a:p>
        </p:txBody>
      </p:sp>
      <p:pic>
        <p:nvPicPr>
          <p:cNvPr id="2" name="Picture 1" descr="A picture containing text, clipart, vector graphics&#10;&#10;Description automatically generated">
            <a:extLst>
              <a:ext uri="{FF2B5EF4-FFF2-40B4-BE49-F238E27FC236}">
                <a16:creationId xmlns:a16="http://schemas.microsoft.com/office/drawing/2014/main" id="{02ACC055-C343-4B66-74A4-CD0DF55EE4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200" y="770732"/>
            <a:ext cx="1899916" cy="320400"/>
          </a:xfrm>
          <a:prstGeom prst="rect">
            <a:avLst/>
          </a:prstGeom>
        </p:spPr>
      </p:pic>
    </p:spTree>
    <p:extLst>
      <p:ext uri="{BB962C8B-B14F-4D97-AF65-F5344CB8AC3E}">
        <p14:creationId xmlns:p14="http://schemas.microsoft.com/office/powerpoint/2010/main" val="417383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lot machine, different, lined, several&#10;&#10;Description automatically generated">
            <a:extLst>
              <a:ext uri="{FF2B5EF4-FFF2-40B4-BE49-F238E27FC236}">
                <a16:creationId xmlns:a16="http://schemas.microsoft.com/office/drawing/2014/main" id="{50129C27-D55A-72F6-A1A4-20D30A79A2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1036" y="1971039"/>
            <a:ext cx="4078944" cy="2719295"/>
          </a:xfrm>
          <a:custGeom>
            <a:avLst/>
            <a:gdLst>
              <a:gd name="connsiteX0" fmla="*/ 0 w 4078944"/>
              <a:gd name="connsiteY0" fmla="*/ 0 h 2719295"/>
              <a:gd name="connsiteX1" fmla="*/ 4078944 w 4078944"/>
              <a:gd name="connsiteY1" fmla="*/ 0 h 2719295"/>
              <a:gd name="connsiteX2" fmla="*/ 4078944 w 4078944"/>
              <a:gd name="connsiteY2" fmla="*/ 2719295 h 2719295"/>
              <a:gd name="connsiteX3" fmla="*/ 0 w 4078944"/>
              <a:gd name="connsiteY3" fmla="*/ 2719295 h 2719295"/>
              <a:gd name="connsiteX4" fmla="*/ 0 w 4078944"/>
              <a:gd name="connsiteY4" fmla="*/ 0 h 2719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944" h="2719295" fill="none" extrusionOk="0">
                <a:moveTo>
                  <a:pt x="0" y="0"/>
                </a:moveTo>
                <a:cubicBezTo>
                  <a:pt x="809230" y="-84088"/>
                  <a:pt x="2053995" y="-115922"/>
                  <a:pt x="4078944" y="0"/>
                </a:cubicBezTo>
                <a:cubicBezTo>
                  <a:pt x="3937877" y="514502"/>
                  <a:pt x="3944578" y="2302926"/>
                  <a:pt x="4078944" y="2719295"/>
                </a:cubicBezTo>
                <a:cubicBezTo>
                  <a:pt x="3367494" y="2673369"/>
                  <a:pt x="811809" y="2602045"/>
                  <a:pt x="0" y="2719295"/>
                </a:cubicBezTo>
                <a:cubicBezTo>
                  <a:pt x="112030" y="1767668"/>
                  <a:pt x="-129921" y="893622"/>
                  <a:pt x="0" y="0"/>
                </a:cubicBezTo>
                <a:close/>
              </a:path>
              <a:path w="4078944" h="2719295" stroke="0" extrusionOk="0">
                <a:moveTo>
                  <a:pt x="0" y="0"/>
                </a:moveTo>
                <a:cubicBezTo>
                  <a:pt x="1297048" y="48260"/>
                  <a:pt x="2523451" y="25992"/>
                  <a:pt x="4078944" y="0"/>
                </a:cubicBezTo>
                <a:cubicBezTo>
                  <a:pt x="4177774" y="1307491"/>
                  <a:pt x="3917045" y="1697285"/>
                  <a:pt x="4078944" y="2719295"/>
                </a:cubicBezTo>
                <a:cubicBezTo>
                  <a:pt x="3569147" y="2687347"/>
                  <a:pt x="641654" y="2742197"/>
                  <a:pt x="0" y="2719295"/>
                </a:cubicBezTo>
                <a:cubicBezTo>
                  <a:pt x="113262" y="1902822"/>
                  <a:pt x="121807" y="1235480"/>
                  <a:pt x="0" y="0"/>
                </a:cubicBezTo>
                <a:close/>
              </a:path>
            </a:pathLst>
          </a:custGeom>
          <a:ln>
            <a:solidFill>
              <a:schemeClr val="tx1"/>
            </a:solidFill>
            <a:extLst>
              <a:ext uri="{C807C97D-BFC1-408E-A445-0C87EB9F89A2}">
                <ask:lineSketchStyleProps xmlns:ask="http://schemas.microsoft.com/office/drawing/2018/sketchyshapes" sd="1808761005">
                  <a:prstGeom prst="rect">
                    <a:avLst/>
                  </a:prstGeom>
                  <ask:type>
                    <ask:lineSketchCurved/>
                  </ask:type>
                </ask:lineSketchStyleProps>
              </a:ext>
            </a:extLst>
          </a:ln>
        </p:spPr>
      </p:pic>
      <p:sp>
        <p:nvSpPr>
          <p:cNvPr id="2" name="Title 1">
            <a:extLst>
              <a:ext uri="{FF2B5EF4-FFF2-40B4-BE49-F238E27FC236}">
                <a16:creationId xmlns:a16="http://schemas.microsoft.com/office/drawing/2014/main" id="{3D4D9D3E-A8BD-90CE-8743-4BA56E8E3858}"/>
              </a:ext>
            </a:extLst>
          </p:cNvPr>
          <p:cNvSpPr>
            <a:spLocks noGrp="1"/>
          </p:cNvSpPr>
          <p:nvPr>
            <p:ph type="title"/>
          </p:nvPr>
        </p:nvSpPr>
        <p:spPr/>
        <p:txBody>
          <a:bodyPr/>
          <a:lstStyle/>
          <a:p>
            <a:r>
              <a:rPr lang="en-AU" dirty="0"/>
              <a:t>The climate decision gamble </a:t>
            </a:r>
          </a:p>
        </p:txBody>
      </p:sp>
      <p:pic>
        <p:nvPicPr>
          <p:cNvPr id="7" name="Content Placeholder 6" descr="Battle between pawn and king">
            <a:extLst>
              <a:ext uri="{FF2B5EF4-FFF2-40B4-BE49-F238E27FC236}">
                <a16:creationId xmlns:a16="http://schemas.microsoft.com/office/drawing/2014/main" id="{30DC7AD6-3868-BADF-6B5D-A1579C059BA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6148" y="1971039"/>
            <a:ext cx="4085925" cy="2719295"/>
          </a:xfrm>
          <a:custGeom>
            <a:avLst/>
            <a:gdLst>
              <a:gd name="connsiteX0" fmla="*/ 0 w 4085925"/>
              <a:gd name="connsiteY0" fmla="*/ 0 h 2719295"/>
              <a:gd name="connsiteX1" fmla="*/ 4085925 w 4085925"/>
              <a:gd name="connsiteY1" fmla="*/ 0 h 2719295"/>
              <a:gd name="connsiteX2" fmla="*/ 4085925 w 4085925"/>
              <a:gd name="connsiteY2" fmla="*/ 2719295 h 2719295"/>
              <a:gd name="connsiteX3" fmla="*/ 0 w 4085925"/>
              <a:gd name="connsiteY3" fmla="*/ 2719295 h 2719295"/>
              <a:gd name="connsiteX4" fmla="*/ 0 w 4085925"/>
              <a:gd name="connsiteY4" fmla="*/ 0 h 2719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925" h="2719295" fill="none" extrusionOk="0">
                <a:moveTo>
                  <a:pt x="0" y="0"/>
                </a:moveTo>
                <a:cubicBezTo>
                  <a:pt x="1089711" y="-33775"/>
                  <a:pt x="2944594" y="138873"/>
                  <a:pt x="4085925" y="0"/>
                </a:cubicBezTo>
                <a:cubicBezTo>
                  <a:pt x="4012154" y="665017"/>
                  <a:pt x="3930042" y="2001591"/>
                  <a:pt x="4085925" y="2719295"/>
                </a:cubicBezTo>
                <a:cubicBezTo>
                  <a:pt x="2875219" y="2581965"/>
                  <a:pt x="1132468" y="2581439"/>
                  <a:pt x="0" y="2719295"/>
                </a:cubicBezTo>
                <a:cubicBezTo>
                  <a:pt x="152408" y="2313090"/>
                  <a:pt x="73868" y="750033"/>
                  <a:pt x="0" y="0"/>
                </a:cubicBezTo>
                <a:close/>
              </a:path>
              <a:path w="4085925" h="2719295" stroke="0" extrusionOk="0">
                <a:moveTo>
                  <a:pt x="0" y="0"/>
                </a:moveTo>
                <a:cubicBezTo>
                  <a:pt x="492058" y="-101487"/>
                  <a:pt x="2586898" y="-162162"/>
                  <a:pt x="4085925" y="0"/>
                </a:cubicBezTo>
                <a:cubicBezTo>
                  <a:pt x="4146638" y="501865"/>
                  <a:pt x="4024853" y="1503293"/>
                  <a:pt x="4085925" y="2719295"/>
                </a:cubicBezTo>
                <a:cubicBezTo>
                  <a:pt x="2512091" y="2769360"/>
                  <a:pt x="1541034" y="2560846"/>
                  <a:pt x="0" y="2719295"/>
                </a:cubicBezTo>
                <a:cubicBezTo>
                  <a:pt x="-24452" y="1458729"/>
                  <a:pt x="-67663" y="548086"/>
                  <a:pt x="0" y="0"/>
                </a:cubicBezTo>
                <a:close/>
              </a:path>
            </a:pathLst>
          </a:custGeom>
          <a:ln>
            <a:solidFill>
              <a:schemeClr val="tx1"/>
            </a:solidFill>
            <a:extLst>
              <a:ext uri="{C807C97D-BFC1-408E-A445-0C87EB9F89A2}">
                <ask:lineSketchStyleProps xmlns:ask="http://schemas.microsoft.com/office/drawing/2018/sketchyshapes" sd="981765707">
                  <ask:type>
                    <ask:lineSketchCurved/>
                  </ask:type>
                </ask:lineSketchStyleProps>
              </a:ext>
            </a:extLst>
          </a:ln>
        </p:spPr>
      </p:pic>
      <p:sp>
        <p:nvSpPr>
          <p:cNvPr id="4" name="Footer Placeholder 3">
            <a:extLst>
              <a:ext uri="{FF2B5EF4-FFF2-40B4-BE49-F238E27FC236}">
                <a16:creationId xmlns:a16="http://schemas.microsoft.com/office/drawing/2014/main" id="{9CABC744-4E05-E426-CE89-189028B9B9D9}"/>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4940BD85-E8B0-1995-18DC-0AFF6ACA5F1B}"/>
              </a:ext>
            </a:extLst>
          </p:cNvPr>
          <p:cNvSpPr>
            <a:spLocks noGrp="1"/>
          </p:cNvSpPr>
          <p:nvPr>
            <p:ph type="sldNum" sz="quarter" idx="12"/>
          </p:nvPr>
        </p:nvSpPr>
        <p:spPr/>
        <p:txBody>
          <a:bodyPr/>
          <a:lstStyle/>
          <a:p>
            <a:fld id="{D07AAD80-4D8D-8346-9B38-9B0F03191453}" type="slidenum">
              <a:rPr lang="en-US" smtClean="0"/>
              <a:pPr/>
              <a:t>7</a:t>
            </a:fld>
            <a:endParaRPr lang="en-US"/>
          </a:p>
        </p:txBody>
      </p:sp>
      <p:pic>
        <p:nvPicPr>
          <p:cNvPr id="9" name="Picture 8" descr="A picture containing room, gambling house, scene, pool table&#10;&#10;Description automatically generated">
            <a:extLst>
              <a:ext uri="{FF2B5EF4-FFF2-40B4-BE49-F238E27FC236}">
                <a16:creationId xmlns:a16="http://schemas.microsoft.com/office/drawing/2014/main" id="{97983175-F546-A40D-D0CE-206920AF3C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0037" y="2917036"/>
            <a:ext cx="4591923" cy="3050798"/>
          </a:xfrm>
          <a:custGeom>
            <a:avLst/>
            <a:gdLst>
              <a:gd name="connsiteX0" fmla="*/ 0 w 4591923"/>
              <a:gd name="connsiteY0" fmla="*/ 0 h 3050798"/>
              <a:gd name="connsiteX1" fmla="*/ 4591923 w 4591923"/>
              <a:gd name="connsiteY1" fmla="*/ 0 h 3050798"/>
              <a:gd name="connsiteX2" fmla="*/ 4591923 w 4591923"/>
              <a:gd name="connsiteY2" fmla="*/ 3050798 h 3050798"/>
              <a:gd name="connsiteX3" fmla="*/ 0 w 4591923"/>
              <a:gd name="connsiteY3" fmla="*/ 3050798 h 3050798"/>
              <a:gd name="connsiteX4" fmla="*/ 0 w 4591923"/>
              <a:gd name="connsiteY4" fmla="*/ 0 h 305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923" h="3050798" fill="none" extrusionOk="0">
                <a:moveTo>
                  <a:pt x="0" y="0"/>
                </a:moveTo>
                <a:cubicBezTo>
                  <a:pt x="1871496" y="-109175"/>
                  <a:pt x="2325369" y="-48220"/>
                  <a:pt x="4591923" y="0"/>
                </a:cubicBezTo>
                <a:cubicBezTo>
                  <a:pt x="4487524" y="380946"/>
                  <a:pt x="4603425" y="2061515"/>
                  <a:pt x="4591923" y="3050798"/>
                </a:cubicBezTo>
                <a:cubicBezTo>
                  <a:pt x="2763774" y="3017976"/>
                  <a:pt x="2193884" y="3026238"/>
                  <a:pt x="0" y="3050798"/>
                </a:cubicBezTo>
                <a:cubicBezTo>
                  <a:pt x="-141869" y="1668420"/>
                  <a:pt x="-147724" y="1055374"/>
                  <a:pt x="0" y="0"/>
                </a:cubicBezTo>
                <a:close/>
              </a:path>
              <a:path w="4591923" h="3050798" stroke="0" extrusionOk="0">
                <a:moveTo>
                  <a:pt x="0" y="0"/>
                </a:moveTo>
                <a:cubicBezTo>
                  <a:pt x="1796855" y="56275"/>
                  <a:pt x="2919870" y="-36696"/>
                  <a:pt x="4591923" y="0"/>
                </a:cubicBezTo>
                <a:cubicBezTo>
                  <a:pt x="4442072" y="613450"/>
                  <a:pt x="4558885" y="1547248"/>
                  <a:pt x="4591923" y="3050798"/>
                </a:cubicBezTo>
                <a:cubicBezTo>
                  <a:pt x="4099675" y="2991344"/>
                  <a:pt x="1092243" y="3074893"/>
                  <a:pt x="0" y="3050798"/>
                </a:cubicBezTo>
                <a:cubicBezTo>
                  <a:pt x="-22238" y="2198993"/>
                  <a:pt x="-143762" y="678802"/>
                  <a:pt x="0" y="0"/>
                </a:cubicBezTo>
                <a:close/>
              </a:path>
            </a:pathLst>
          </a:custGeom>
          <a:ln>
            <a:solidFill>
              <a:schemeClr val="tx1"/>
            </a:solidFill>
            <a:extLst>
              <a:ext uri="{C807C97D-BFC1-408E-A445-0C87EB9F89A2}">
                <ask:lineSketchStyleProps xmlns:ask="http://schemas.microsoft.com/office/drawing/2018/sketchyshapes" sd="1617256088">
                  <a:prstGeom prst="rect">
                    <a:avLst/>
                  </a:prstGeom>
                  <ask:type>
                    <ask:lineSketchCurved/>
                  </ask:type>
                </ask:lineSketchStyleProps>
              </a:ext>
            </a:extLst>
          </a:ln>
        </p:spPr>
      </p:pic>
      <p:sp>
        <p:nvSpPr>
          <p:cNvPr id="11" name="TextBox 10">
            <a:extLst>
              <a:ext uri="{FF2B5EF4-FFF2-40B4-BE49-F238E27FC236}">
                <a16:creationId xmlns:a16="http://schemas.microsoft.com/office/drawing/2014/main" id="{006C2A90-BA57-2A80-843A-C846393DF7B0}"/>
              </a:ext>
            </a:extLst>
          </p:cNvPr>
          <p:cNvSpPr txBox="1"/>
          <p:nvPr/>
        </p:nvSpPr>
        <p:spPr>
          <a:xfrm>
            <a:off x="8059868" y="5837029"/>
            <a:ext cx="3488573" cy="261610"/>
          </a:xfrm>
          <a:prstGeom prst="rect">
            <a:avLst/>
          </a:prstGeom>
          <a:noFill/>
        </p:spPr>
        <p:txBody>
          <a:bodyPr wrap="square" rtlCol="0">
            <a:spAutoFit/>
          </a:bodyPr>
          <a:lstStyle/>
          <a:p>
            <a:pPr algn="r"/>
            <a:r>
              <a:rPr lang="pl-PL" sz="1050" dirty="0"/>
              <a:t>Photo</a:t>
            </a:r>
            <a:r>
              <a:rPr lang="en-AU" sz="1050" dirty="0"/>
              <a:t>s</a:t>
            </a:r>
            <a:r>
              <a:rPr lang="pl-PL" sz="1050" dirty="0"/>
              <a:t> by </a:t>
            </a:r>
            <a:r>
              <a:rPr lang="pl-PL" sz="1050" dirty="0">
                <a:hlinkClick r:id="rId5"/>
              </a:rPr>
              <a:t>Michał </a:t>
            </a:r>
            <a:r>
              <a:rPr lang="pl-PL" sz="1050" dirty="0" err="1">
                <a:hlinkClick r:id="rId5"/>
              </a:rPr>
              <a:t>Parzuchowski</a:t>
            </a:r>
            <a:r>
              <a:rPr lang="pl-PL" sz="1050" dirty="0"/>
              <a:t> on </a:t>
            </a:r>
            <a:r>
              <a:rPr lang="pl-PL" sz="1050" dirty="0" err="1">
                <a:hlinkClick r:id="rId6"/>
              </a:rPr>
              <a:t>Unsplash</a:t>
            </a:r>
            <a:endParaRPr lang="en-AU" sz="1050" dirty="0"/>
          </a:p>
        </p:txBody>
      </p:sp>
      <p:sp>
        <p:nvSpPr>
          <p:cNvPr id="3" name="TextBox 2">
            <a:extLst>
              <a:ext uri="{FF2B5EF4-FFF2-40B4-BE49-F238E27FC236}">
                <a16:creationId xmlns:a16="http://schemas.microsoft.com/office/drawing/2014/main" id="{A93834B6-AFA8-9000-26DC-085A32B54EFB}"/>
              </a:ext>
            </a:extLst>
          </p:cNvPr>
          <p:cNvSpPr txBox="1"/>
          <p:nvPr/>
        </p:nvSpPr>
        <p:spPr>
          <a:xfrm>
            <a:off x="1005840" y="4866640"/>
            <a:ext cx="2153920" cy="461665"/>
          </a:xfrm>
          <a:prstGeom prst="rect">
            <a:avLst/>
          </a:prstGeom>
          <a:noFill/>
        </p:spPr>
        <p:txBody>
          <a:bodyPr wrap="square" rtlCol="0">
            <a:spAutoFit/>
          </a:bodyPr>
          <a:lstStyle/>
          <a:p>
            <a:pPr algn="ctr"/>
            <a:r>
              <a:rPr lang="en-AU" sz="2400" b="1" i="1" dirty="0"/>
              <a:t>Chess</a:t>
            </a:r>
            <a:endParaRPr lang="en-AU" b="1" i="1" dirty="0"/>
          </a:p>
        </p:txBody>
      </p:sp>
      <p:sp>
        <p:nvSpPr>
          <p:cNvPr id="6" name="TextBox 5">
            <a:extLst>
              <a:ext uri="{FF2B5EF4-FFF2-40B4-BE49-F238E27FC236}">
                <a16:creationId xmlns:a16="http://schemas.microsoft.com/office/drawing/2014/main" id="{A01C51C4-92DD-9112-07F2-EB0D0CDAE8C4}"/>
              </a:ext>
            </a:extLst>
          </p:cNvPr>
          <p:cNvSpPr txBox="1"/>
          <p:nvPr/>
        </p:nvSpPr>
        <p:spPr>
          <a:xfrm>
            <a:off x="4924594" y="2416899"/>
            <a:ext cx="2153920" cy="461665"/>
          </a:xfrm>
          <a:prstGeom prst="rect">
            <a:avLst/>
          </a:prstGeom>
          <a:noFill/>
        </p:spPr>
        <p:txBody>
          <a:bodyPr wrap="square" rtlCol="0">
            <a:spAutoFit/>
          </a:bodyPr>
          <a:lstStyle/>
          <a:p>
            <a:pPr algn="ctr"/>
            <a:r>
              <a:rPr lang="en-AU" sz="2400" b="1" i="1" dirty="0"/>
              <a:t>Poker</a:t>
            </a:r>
          </a:p>
        </p:txBody>
      </p:sp>
      <p:sp>
        <p:nvSpPr>
          <p:cNvPr id="8" name="TextBox 7">
            <a:extLst>
              <a:ext uri="{FF2B5EF4-FFF2-40B4-BE49-F238E27FC236}">
                <a16:creationId xmlns:a16="http://schemas.microsoft.com/office/drawing/2014/main" id="{5E73090E-8C1B-5BC6-EF22-5CD2D196916A}"/>
              </a:ext>
            </a:extLst>
          </p:cNvPr>
          <p:cNvSpPr txBox="1"/>
          <p:nvPr/>
        </p:nvSpPr>
        <p:spPr>
          <a:xfrm>
            <a:off x="8999010" y="4866640"/>
            <a:ext cx="2153920" cy="461665"/>
          </a:xfrm>
          <a:prstGeom prst="rect">
            <a:avLst/>
          </a:prstGeom>
          <a:noFill/>
        </p:spPr>
        <p:txBody>
          <a:bodyPr wrap="square" rtlCol="0">
            <a:spAutoFit/>
          </a:bodyPr>
          <a:lstStyle/>
          <a:p>
            <a:pPr algn="ctr"/>
            <a:r>
              <a:rPr lang="en-AU" sz="2400" b="1" i="1" dirty="0"/>
              <a:t>Pokies</a:t>
            </a:r>
          </a:p>
        </p:txBody>
      </p:sp>
    </p:spTree>
    <p:extLst>
      <p:ext uri="{BB962C8B-B14F-4D97-AF65-F5344CB8AC3E}">
        <p14:creationId xmlns:p14="http://schemas.microsoft.com/office/powerpoint/2010/main" val="38287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C8A3-879D-360D-82B6-2756D12BEF99}"/>
              </a:ext>
            </a:extLst>
          </p:cNvPr>
          <p:cNvSpPr>
            <a:spLocks noGrp="1"/>
          </p:cNvSpPr>
          <p:nvPr>
            <p:ph type="title"/>
          </p:nvPr>
        </p:nvSpPr>
        <p:spPr/>
        <p:txBody>
          <a:bodyPr/>
          <a:lstStyle/>
          <a:p>
            <a:r>
              <a:rPr lang="en-US" dirty="0"/>
              <a:t>Forecast language</a:t>
            </a:r>
          </a:p>
        </p:txBody>
      </p:sp>
      <p:sp>
        <p:nvSpPr>
          <p:cNvPr id="7" name="Content Placeholder 6">
            <a:extLst>
              <a:ext uri="{FF2B5EF4-FFF2-40B4-BE49-F238E27FC236}">
                <a16:creationId xmlns:a16="http://schemas.microsoft.com/office/drawing/2014/main" id="{F6E87DAD-67CD-26C4-0D5F-B0C9BEA42C21}"/>
              </a:ext>
            </a:extLst>
          </p:cNvPr>
          <p:cNvSpPr>
            <a:spLocks noGrp="1"/>
          </p:cNvSpPr>
          <p:nvPr>
            <p:ph idx="1"/>
          </p:nvPr>
        </p:nvSpPr>
        <p:spPr/>
        <p:txBody>
          <a:bodyPr/>
          <a:lstStyle/>
          <a:p>
            <a:r>
              <a:rPr lang="en-AU" sz="2400" dirty="0">
                <a:effectLst/>
                <a:latin typeface="Calibri" panose="020F0502020204030204" pitchFamily="34" charset="0"/>
                <a:ea typeface="Calibri" panose="020F0502020204030204" pitchFamily="34" charset="0"/>
                <a:cs typeface="Arial" panose="020B0604020202020204" pitchFamily="34" charset="0"/>
              </a:rPr>
              <a:t>Weather forecast</a:t>
            </a:r>
          </a:p>
          <a:p>
            <a:pPr lvl="1"/>
            <a:r>
              <a:rPr lang="en-AU" sz="1600" dirty="0">
                <a:latin typeface="Calibri" panose="020F0502020204030204" pitchFamily="34" charset="0"/>
                <a:ea typeface="Calibri" panose="020F0502020204030204" pitchFamily="34" charset="0"/>
                <a:cs typeface="Arial" panose="020B0604020202020204" pitchFamily="34" charset="0"/>
              </a:rPr>
              <a:t>P</a:t>
            </a:r>
            <a:r>
              <a:rPr lang="en-AU" sz="1600" dirty="0">
                <a:effectLst/>
                <a:latin typeface="Calibri" panose="020F0502020204030204" pitchFamily="34" charset="0"/>
                <a:ea typeface="Calibri" panose="020F0502020204030204" pitchFamily="34" charset="0"/>
                <a:cs typeface="Arial" panose="020B0604020202020204" pitchFamily="34" charset="0"/>
              </a:rPr>
              <a:t>rediction of weather conditions, for a specific time and place, in the near future</a:t>
            </a:r>
          </a:p>
          <a:p>
            <a:pPr lvl="1"/>
            <a:r>
              <a:rPr lang="en-AU" sz="1600" dirty="0">
                <a:latin typeface="Calibri" panose="020F0502020204030204" pitchFamily="34" charset="0"/>
                <a:ea typeface="Calibri" panose="020F0502020204030204" pitchFamily="34" charset="0"/>
                <a:cs typeface="Arial" panose="020B0604020202020204" pitchFamily="34" charset="0"/>
              </a:rPr>
              <a:t>Next </a:t>
            </a:r>
            <a:r>
              <a:rPr lang="en-AU" sz="1600" dirty="0">
                <a:effectLst/>
                <a:latin typeface="Calibri" panose="020F0502020204030204" pitchFamily="34" charset="0"/>
                <a:ea typeface="Calibri" panose="020F0502020204030204" pitchFamily="34" charset="0"/>
                <a:cs typeface="Arial" panose="020B0604020202020204" pitchFamily="34" charset="0"/>
              </a:rPr>
              <a:t>few hours to several days with resolution of 1-2 km</a:t>
            </a:r>
          </a:p>
          <a:p>
            <a:pPr lvl="1"/>
            <a:r>
              <a:rPr lang="en-AU" sz="1600" dirty="0">
                <a:latin typeface="Calibri" panose="020F0502020204030204" pitchFamily="34" charset="0"/>
                <a:ea typeface="Calibri" panose="020F0502020204030204" pitchFamily="34" charset="0"/>
                <a:cs typeface="Arial" panose="020B0604020202020204" pitchFamily="34" charset="0"/>
              </a:rPr>
              <a:t>M</a:t>
            </a:r>
            <a:r>
              <a:rPr lang="en-AU" sz="1600" dirty="0">
                <a:effectLst/>
                <a:latin typeface="Calibri" panose="020F0502020204030204" pitchFamily="34" charset="0"/>
                <a:ea typeface="Calibri" panose="020F0502020204030204" pitchFamily="34" charset="0"/>
                <a:cs typeface="Arial" panose="020B0604020202020204" pitchFamily="34" charset="0"/>
              </a:rPr>
              <a:t>ore accurate as the timeframe for the forecast becomes shorter</a:t>
            </a:r>
          </a:p>
          <a:p>
            <a:pPr lvl="1"/>
            <a:r>
              <a:rPr lang="en-AU" sz="1600" dirty="0">
                <a:latin typeface="Calibri" panose="020F0502020204030204" pitchFamily="34" charset="0"/>
                <a:ea typeface="Calibri" panose="020F0502020204030204" pitchFamily="34" charset="0"/>
                <a:cs typeface="Arial" panose="020B0604020202020204" pitchFamily="34" charset="0"/>
              </a:rPr>
              <a:t>P</a:t>
            </a:r>
            <a:r>
              <a:rPr lang="en-AU" sz="1600" dirty="0">
                <a:effectLst/>
                <a:latin typeface="Calibri" panose="020F0502020204030204" pitchFamily="34" charset="0"/>
                <a:ea typeface="Calibri" panose="020F0502020204030204" pitchFamily="34" charset="0"/>
                <a:cs typeface="Arial" panose="020B0604020202020204" pitchFamily="34" charset="0"/>
              </a:rPr>
              <a:t>lanning operational activities</a:t>
            </a:r>
          </a:p>
          <a:p>
            <a:r>
              <a:rPr lang="en-AU" sz="2400" dirty="0">
                <a:latin typeface="Calibri" panose="020F0502020204030204" pitchFamily="34" charset="0"/>
                <a:cs typeface="Arial" panose="020B0604020202020204" pitchFamily="34" charset="0"/>
              </a:rPr>
              <a:t>Seasonal climate forecast</a:t>
            </a:r>
          </a:p>
          <a:p>
            <a:pPr lvl="1"/>
            <a:r>
              <a:rPr lang="en-AU" sz="1600" dirty="0">
                <a:latin typeface="Calibri" panose="020F0502020204030204" pitchFamily="34" charset="0"/>
                <a:cs typeface="Arial" panose="020B0604020202020204" pitchFamily="34" charset="0"/>
              </a:rPr>
              <a:t>Long-term predictions of the average weather conditions for a particular region</a:t>
            </a:r>
          </a:p>
          <a:p>
            <a:pPr lvl="1"/>
            <a:r>
              <a:rPr lang="en-AU" sz="1600" dirty="0">
                <a:latin typeface="Calibri" panose="020F0502020204030204" pitchFamily="34" charset="0"/>
                <a:cs typeface="Arial" panose="020B0604020202020204" pitchFamily="34" charset="0"/>
              </a:rPr>
              <a:t>Several months with resolution of 25 km</a:t>
            </a:r>
          </a:p>
          <a:p>
            <a:pPr lvl="1"/>
            <a:r>
              <a:rPr lang="en-AU" sz="1600" dirty="0">
                <a:latin typeface="Calibri" panose="020F0502020204030204" pitchFamily="34" charset="0"/>
                <a:cs typeface="Arial" panose="020B0604020202020204" pitchFamily="34" charset="0"/>
              </a:rPr>
              <a:t>Less certain (range of possible outcomes) </a:t>
            </a:r>
          </a:p>
          <a:p>
            <a:pPr lvl="1"/>
            <a:r>
              <a:rPr lang="en-AU" sz="1600" dirty="0">
                <a:latin typeface="Calibri" panose="020F0502020204030204" pitchFamily="34" charset="0"/>
                <a:cs typeface="Arial" panose="020B0604020202020204" pitchFamily="34" charset="0"/>
              </a:rPr>
              <a:t>Tactical planning</a:t>
            </a:r>
          </a:p>
          <a:p>
            <a:r>
              <a:rPr lang="en-AU" sz="2400" dirty="0">
                <a:effectLst/>
                <a:latin typeface="Calibri" panose="020F0502020204030204" pitchFamily="34" charset="0"/>
                <a:ea typeface="Calibri" panose="020F0502020204030204" pitchFamily="34" charset="0"/>
                <a:cs typeface="Arial" panose="020B0604020202020204" pitchFamily="34" charset="0"/>
              </a:rPr>
              <a:t>Multi-week climate forecasts</a:t>
            </a:r>
          </a:p>
          <a:p>
            <a:pPr lvl="1"/>
            <a:r>
              <a:rPr lang="en-AU" sz="1600" dirty="0">
                <a:latin typeface="Calibri" panose="020F0502020204030204" pitchFamily="34" charset="0"/>
                <a:cs typeface="Arial" panose="020B0604020202020204" pitchFamily="34" charset="0"/>
              </a:rPr>
              <a:t>Short term seasonal rather than long term weather </a:t>
            </a:r>
          </a:p>
        </p:txBody>
      </p:sp>
      <p:sp>
        <p:nvSpPr>
          <p:cNvPr id="4" name="Footer Placeholder 3">
            <a:extLst>
              <a:ext uri="{FF2B5EF4-FFF2-40B4-BE49-F238E27FC236}">
                <a16:creationId xmlns:a16="http://schemas.microsoft.com/office/drawing/2014/main" id="{15530104-3A82-57BA-BC75-4FEBA9827996}"/>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679F1445-8202-6969-343E-D206C09B91AA}"/>
              </a:ext>
            </a:extLst>
          </p:cNvPr>
          <p:cNvSpPr>
            <a:spLocks noGrp="1"/>
          </p:cNvSpPr>
          <p:nvPr>
            <p:ph type="sldNum" sz="quarter" idx="12"/>
          </p:nvPr>
        </p:nvSpPr>
        <p:spPr/>
        <p:txBody>
          <a:bodyPr/>
          <a:lstStyle/>
          <a:p>
            <a:fld id="{D07AAD80-4D8D-8346-9B38-9B0F03191453}" type="slidenum">
              <a:rPr lang="en-US" smtClean="0"/>
              <a:pPr/>
              <a:t>8</a:t>
            </a:fld>
            <a:endParaRPr lang="en-US"/>
          </a:p>
        </p:txBody>
      </p:sp>
      <p:pic>
        <p:nvPicPr>
          <p:cNvPr id="2" name="Picture 1">
            <a:extLst>
              <a:ext uri="{FF2B5EF4-FFF2-40B4-BE49-F238E27FC236}">
                <a16:creationId xmlns:a16="http://schemas.microsoft.com/office/drawing/2014/main" id="{CD21224C-2D57-C25C-6DCE-8B39C5FDFAFC}"/>
              </a:ext>
            </a:extLst>
          </p:cNvPr>
          <p:cNvPicPr>
            <a:picLocks noChangeAspect="1"/>
          </p:cNvPicPr>
          <p:nvPr/>
        </p:nvPicPr>
        <p:blipFill rotWithShape="1">
          <a:blip r:embed="rId3"/>
          <a:srcRect l="36173" t="32120"/>
          <a:stretch/>
        </p:blipFill>
        <p:spPr>
          <a:xfrm>
            <a:off x="8107679" y="2351098"/>
            <a:ext cx="3658235" cy="2526347"/>
          </a:xfrm>
          <a:prstGeom prst="rect">
            <a:avLst/>
          </a:prstGeom>
        </p:spPr>
      </p:pic>
      <p:sp>
        <p:nvSpPr>
          <p:cNvPr id="3" name="Rectangle 2">
            <a:extLst>
              <a:ext uri="{FF2B5EF4-FFF2-40B4-BE49-F238E27FC236}">
                <a16:creationId xmlns:a16="http://schemas.microsoft.com/office/drawing/2014/main" id="{588761B1-A90A-9127-790E-E4F448529F27}"/>
              </a:ext>
            </a:extLst>
          </p:cNvPr>
          <p:cNvSpPr/>
          <p:nvPr/>
        </p:nvSpPr>
        <p:spPr>
          <a:xfrm>
            <a:off x="189571" y="4939991"/>
            <a:ext cx="5386039" cy="735980"/>
          </a:xfrm>
          <a:custGeom>
            <a:avLst/>
            <a:gdLst>
              <a:gd name="connsiteX0" fmla="*/ 0 w 5386039"/>
              <a:gd name="connsiteY0" fmla="*/ 0 h 735980"/>
              <a:gd name="connsiteX1" fmla="*/ 5386039 w 5386039"/>
              <a:gd name="connsiteY1" fmla="*/ 0 h 735980"/>
              <a:gd name="connsiteX2" fmla="*/ 5386039 w 5386039"/>
              <a:gd name="connsiteY2" fmla="*/ 735980 h 735980"/>
              <a:gd name="connsiteX3" fmla="*/ 0 w 5386039"/>
              <a:gd name="connsiteY3" fmla="*/ 735980 h 735980"/>
              <a:gd name="connsiteX4" fmla="*/ 0 w 5386039"/>
              <a:gd name="connsiteY4" fmla="*/ 0 h 73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039" h="735980" extrusionOk="0">
                <a:moveTo>
                  <a:pt x="0" y="0"/>
                </a:moveTo>
                <a:cubicBezTo>
                  <a:pt x="1496478" y="-138771"/>
                  <a:pt x="2906194" y="132975"/>
                  <a:pt x="5386039" y="0"/>
                </a:cubicBezTo>
                <a:cubicBezTo>
                  <a:pt x="5362217" y="329521"/>
                  <a:pt x="5438296" y="381070"/>
                  <a:pt x="5386039" y="735980"/>
                </a:cubicBezTo>
                <a:cubicBezTo>
                  <a:pt x="4650955" y="891745"/>
                  <a:pt x="2650494" y="848072"/>
                  <a:pt x="0" y="735980"/>
                </a:cubicBezTo>
                <a:cubicBezTo>
                  <a:pt x="24949" y="564191"/>
                  <a:pt x="41798" y="204836"/>
                  <a:pt x="0" y="0"/>
                </a:cubicBezTo>
                <a:close/>
              </a:path>
            </a:pathLst>
          </a:custGeom>
          <a:noFill/>
          <a:ln w="57150">
            <a:solidFill>
              <a:srgbClr val="FDB714"/>
            </a:solidFill>
            <a:extLst>
              <a:ext uri="{C807C97D-BFC1-408E-A445-0C87EB9F89A2}">
                <ask:lineSketchStyleProps xmlns:ask="http://schemas.microsoft.com/office/drawing/2018/sketchyshapes" sd="3102154615">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1AF146F7-7AEE-A3EB-7BAE-4691F1BFDB57}"/>
              </a:ext>
            </a:extLst>
          </p:cNvPr>
          <p:cNvPicPr>
            <a:picLocks noChangeAspect="1"/>
          </p:cNvPicPr>
          <p:nvPr/>
        </p:nvPicPr>
        <p:blipFill>
          <a:blip r:embed="rId4"/>
          <a:stretch>
            <a:fillRect/>
          </a:stretch>
        </p:blipFill>
        <p:spPr>
          <a:xfrm>
            <a:off x="10416805" y="231565"/>
            <a:ext cx="1654155" cy="1007803"/>
          </a:xfrm>
          <a:prstGeom prst="rect">
            <a:avLst/>
          </a:prstGeom>
        </p:spPr>
      </p:pic>
      <p:sp>
        <p:nvSpPr>
          <p:cNvPr id="9" name="TextBox 8">
            <a:extLst>
              <a:ext uri="{FF2B5EF4-FFF2-40B4-BE49-F238E27FC236}">
                <a16:creationId xmlns:a16="http://schemas.microsoft.com/office/drawing/2014/main" id="{22B1090D-2BDF-9526-E911-5D2A77BD1485}"/>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2</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16020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B670FD-4DB1-67FD-4E3B-8DA836D0FFD1}"/>
              </a:ext>
            </a:extLst>
          </p:cNvPr>
          <p:cNvPicPr>
            <a:picLocks noChangeAspect="1"/>
          </p:cNvPicPr>
          <p:nvPr/>
        </p:nvPicPr>
        <p:blipFill>
          <a:blip r:embed="rId3"/>
          <a:stretch>
            <a:fillRect/>
          </a:stretch>
        </p:blipFill>
        <p:spPr>
          <a:xfrm>
            <a:off x="3168796" y="2720009"/>
            <a:ext cx="7791450" cy="2009775"/>
          </a:xfrm>
          <a:prstGeom prst="rect">
            <a:avLst/>
          </a:prstGeom>
        </p:spPr>
      </p:pic>
      <p:sp>
        <p:nvSpPr>
          <p:cNvPr id="2" name="Title 1">
            <a:extLst>
              <a:ext uri="{FF2B5EF4-FFF2-40B4-BE49-F238E27FC236}">
                <a16:creationId xmlns:a16="http://schemas.microsoft.com/office/drawing/2014/main" id="{73010A5A-46AD-2861-AA2A-0450584272FE}"/>
              </a:ext>
            </a:extLst>
          </p:cNvPr>
          <p:cNvSpPr>
            <a:spLocks noGrp="1"/>
          </p:cNvSpPr>
          <p:nvPr>
            <p:ph type="title"/>
          </p:nvPr>
        </p:nvSpPr>
        <p:spPr/>
        <p:txBody>
          <a:bodyPr/>
          <a:lstStyle/>
          <a:p>
            <a:r>
              <a:rPr lang="en-AU" dirty="0"/>
              <a:t>Weather forecast interpretation</a:t>
            </a:r>
          </a:p>
        </p:txBody>
      </p:sp>
      <p:sp>
        <p:nvSpPr>
          <p:cNvPr id="4" name="Footer Placeholder 3">
            <a:extLst>
              <a:ext uri="{FF2B5EF4-FFF2-40B4-BE49-F238E27FC236}">
                <a16:creationId xmlns:a16="http://schemas.microsoft.com/office/drawing/2014/main" id="{F6C83355-1901-9860-C280-43FCEF882C81}"/>
              </a:ext>
            </a:extLst>
          </p:cNvPr>
          <p:cNvSpPr>
            <a:spLocks noGrp="1"/>
          </p:cNvSpPr>
          <p:nvPr>
            <p:ph type="ftr" sz="quarter" idx="11"/>
          </p:nvPr>
        </p:nvSpPr>
        <p:spPr/>
        <p:txBody>
          <a:bodyPr/>
          <a:lstStyle/>
          <a:p>
            <a:r>
              <a:rPr lang="en-US" b="1"/>
              <a:t>Forewarned is Forearmed </a:t>
            </a:r>
            <a:r>
              <a:rPr lang="en-US"/>
              <a:t>– </a:t>
            </a:r>
            <a:r>
              <a:rPr lang="en-US" i="1"/>
              <a:t>forecasting tools for informed decision-making</a:t>
            </a:r>
          </a:p>
        </p:txBody>
      </p:sp>
      <p:sp>
        <p:nvSpPr>
          <p:cNvPr id="5" name="Slide Number Placeholder 4">
            <a:extLst>
              <a:ext uri="{FF2B5EF4-FFF2-40B4-BE49-F238E27FC236}">
                <a16:creationId xmlns:a16="http://schemas.microsoft.com/office/drawing/2014/main" id="{E2F40924-DC22-D067-CF86-2A559F4BCCF2}"/>
              </a:ext>
            </a:extLst>
          </p:cNvPr>
          <p:cNvSpPr>
            <a:spLocks noGrp="1"/>
          </p:cNvSpPr>
          <p:nvPr>
            <p:ph type="sldNum" sz="quarter" idx="12"/>
          </p:nvPr>
        </p:nvSpPr>
        <p:spPr/>
        <p:txBody>
          <a:bodyPr/>
          <a:lstStyle/>
          <a:p>
            <a:fld id="{D07AAD80-4D8D-8346-9B38-9B0F03191453}" type="slidenum">
              <a:rPr lang="en-US" smtClean="0"/>
              <a:pPr/>
              <a:t>9</a:t>
            </a:fld>
            <a:endParaRPr lang="en-US"/>
          </a:p>
        </p:txBody>
      </p:sp>
      <p:pic>
        <p:nvPicPr>
          <p:cNvPr id="11" name="Picture 2" descr="Curved arrow | Free SVG">
            <a:extLst>
              <a:ext uri="{FF2B5EF4-FFF2-40B4-BE49-F238E27FC236}">
                <a16:creationId xmlns:a16="http://schemas.microsoft.com/office/drawing/2014/main" id="{CB148D19-5402-F1B9-CFC7-9D05160A60D7}"/>
              </a:ext>
            </a:extLst>
          </p:cNvPr>
          <p:cNvPicPr>
            <a:picLocks noChangeAspect="1" noChangeArrowheads="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backgroundRemoval t="5000" b="93500" l="10000" r="90000">
                        <a14:foregroundMark x1="34167" y1="93500" x2="34167" y2="93500"/>
                        <a14:foregroundMark x1="49167" y1="7000" x2="74167" y2="5000"/>
                      </a14:backgroundRemoval>
                    </a14:imgEffect>
                  </a14:imgLayer>
                </a14:imgProps>
              </a:ext>
              <a:ext uri="{28A0092B-C50C-407E-A947-70E740481C1C}">
                <a14:useLocalDpi xmlns:a14="http://schemas.microsoft.com/office/drawing/2010/main" val="0"/>
              </a:ext>
            </a:extLst>
          </a:blip>
          <a:srcRect/>
          <a:stretch>
            <a:fillRect/>
          </a:stretch>
        </p:blipFill>
        <p:spPr bwMode="auto">
          <a:xfrm rot="3933765">
            <a:off x="1894881" y="2668689"/>
            <a:ext cx="1251788" cy="12517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rved arrow | Free SVG">
            <a:extLst>
              <a:ext uri="{FF2B5EF4-FFF2-40B4-BE49-F238E27FC236}">
                <a16:creationId xmlns:a16="http://schemas.microsoft.com/office/drawing/2014/main" id="{B9C5BE3D-FE4A-1A37-02B3-513EC303B318}"/>
              </a:ext>
            </a:extLst>
          </p:cNvPr>
          <p:cNvPicPr>
            <a:picLocks noChangeAspect="1" noChangeArrowheads="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backgroundRemoval t="5000" b="93500" l="10000" r="90000">
                        <a14:foregroundMark x1="34167" y1="93500" x2="34167" y2="93500"/>
                        <a14:foregroundMark x1="49167" y1="7000" x2="74167" y2="5000"/>
                      </a14:backgroundRemoval>
                    </a14:imgEffect>
                  </a14:imgLayer>
                </a14:imgProps>
              </a:ext>
              <a:ext uri="{28A0092B-C50C-407E-A947-70E740481C1C}">
                <a14:useLocalDpi xmlns:a14="http://schemas.microsoft.com/office/drawing/2010/main" val="0"/>
              </a:ext>
            </a:extLst>
          </a:blip>
          <a:srcRect/>
          <a:stretch>
            <a:fillRect/>
          </a:stretch>
        </p:blipFill>
        <p:spPr bwMode="auto">
          <a:xfrm rot="18544419">
            <a:off x="5055779" y="4387857"/>
            <a:ext cx="1108378" cy="11083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rved arrow | Free SVG">
            <a:extLst>
              <a:ext uri="{FF2B5EF4-FFF2-40B4-BE49-F238E27FC236}">
                <a16:creationId xmlns:a16="http://schemas.microsoft.com/office/drawing/2014/main" id="{C9F47A3A-1532-02FF-5EC7-7A5D0455205D}"/>
              </a:ext>
            </a:extLst>
          </p:cNvPr>
          <p:cNvPicPr>
            <a:picLocks noChangeAspect="1" noChangeArrowheads="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backgroundRemoval t="5000" b="93500" l="10000" r="90000">
                        <a14:foregroundMark x1="34167" y1="93500" x2="34167" y2="93500"/>
                        <a14:foregroundMark x1="49167" y1="7000" x2="74167" y2="5000"/>
                      </a14:backgroundRemoval>
                    </a14:imgEffect>
                  </a14:imgLayer>
                </a14:imgProps>
              </a:ext>
              <a:ext uri="{28A0092B-C50C-407E-A947-70E740481C1C}">
                <a14:useLocalDpi xmlns:a14="http://schemas.microsoft.com/office/drawing/2010/main" val="0"/>
              </a:ext>
            </a:extLst>
          </a:blip>
          <a:srcRect/>
          <a:stretch>
            <a:fillRect/>
          </a:stretch>
        </p:blipFill>
        <p:spPr bwMode="auto">
          <a:xfrm rot="20830249" flipH="1" flipV="1">
            <a:off x="6024135" y="2910964"/>
            <a:ext cx="1014547" cy="101454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a:extLst>
              <a:ext uri="{FF2B5EF4-FFF2-40B4-BE49-F238E27FC236}">
                <a16:creationId xmlns:a16="http://schemas.microsoft.com/office/drawing/2014/main" id="{5EF6B605-DBD5-792C-8B2F-C059D1D227DC}"/>
              </a:ext>
            </a:extLst>
          </p:cNvPr>
          <p:cNvSpPr>
            <a:spLocks noGrp="1"/>
          </p:cNvSpPr>
          <p:nvPr>
            <p:ph idx="1"/>
          </p:nvPr>
        </p:nvSpPr>
        <p:spPr>
          <a:xfrm>
            <a:off x="299250" y="3365985"/>
            <a:ext cx="5526940" cy="1500807"/>
          </a:xfrm>
        </p:spPr>
        <p:txBody>
          <a:bodyPr/>
          <a:lstStyle/>
          <a:p>
            <a:pPr marL="0" indent="0">
              <a:buNone/>
            </a:pPr>
            <a:r>
              <a:rPr lang="en-AU" b="1" dirty="0"/>
              <a:t>Forecast icon</a:t>
            </a:r>
          </a:p>
          <a:p>
            <a:pPr lvl="1"/>
            <a:r>
              <a:rPr lang="en-AU" dirty="0"/>
              <a:t>General condition </a:t>
            </a:r>
            <a:br>
              <a:rPr lang="en-AU" dirty="0"/>
            </a:br>
            <a:r>
              <a:rPr lang="en-AU" dirty="0"/>
              <a:t>for day or hour</a:t>
            </a:r>
          </a:p>
        </p:txBody>
      </p:sp>
      <p:sp>
        <p:nvSpPr>
          <p:cNvPr id="15" name="Content Placeholder 6">
            <a:extLst>
              <a:ext uri="{FF2B5EF4-FFF2-40B4-BE49-F238E27FC236}">
                <a16:creationId xmlns:a16="http://schemas.microsoft.com/office/drawing/2014/main" id="{FB6B2A6D-0D9B-8185-A558-403B5573D51A}"/>
              </a:ext>
            </a:extLst>
          </p:cNvPr>
          <p:cNvSpPr txBox="1">
            <a:spLocks/>
          </p:cNvSpPr>
          <p:nvPr/>
        </p:nvSpPr>
        <p:spPr>
          <a:xfrm>
            <a:off x="5924162" y="4942046"/>
            <a:ext cx="5233695" cy="11997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FDB714"/>
              </a:buClr>
              <a:buFont typeface="Arial" panose="020B0604020202020204" pitchFamily="34" charset="0"/>
              <a:buChar char="•"/>
              <a:defRPr sz="2800" kern="1200">
                <a:solidFill>
                  <a:srgbClr val="4B4F54"/>
                </a:solidFill>
                <a:latin typeface="+mn-lt"/>
                <a:ea typeface="+mn-ea"/>
                <a:cs typeface="+mn-cs"/>
              </a:defRPr>
            </a:lvl1pPr>
            <a:lvl2pPr marL="685800" indent="-228600" algn="l" defTabSz="914400" rtl="0" eaLnBrk="1" latinLnBrk="0" hangingPunct="1">
              <a:lnSpc>
                <a:spcPct val="90000"/>
              </a:lnSpc>
              <a:spcBef>
                <a:spcPts val="500"/>
              </a:spcBef>
              <a:buClr>
                <a:srgbClr val="FDB714"/>
              </a:buClr>
              <a:buFont typeface="Arial" panose="020B0604020202020204" pitchFamily="34" charset="0"/>
              <a:buChar char="•"/>
              <a:defRPr sz="2400" kern="1200">
                <a:solidFill>
                  <a:srgbClr val="4B4F54"/>
                </a:solidFill>
                <a:latin typeface="+mn-lt"/>
                <a:ea typeface="+mn-ea"/>
                <a:cs typeface="+mn-cs"/>
              </a:defRPr>
            </a:lvl2pPr>
            <a:lvl3pPr marL="1143000" indent="-228600" algn="l" defTabSz="914400" rtl="0" eaLnBrk="1" latinLnBrk="0" hangingPunct="1">
              <a:lnSpc>
                <a:spcPct val="90000"/>
              </a:lnSpc>
              <a:spcBef>
                <a:spcPts val="500"/>
              </a:spcBef>
              <a:buClr>
                <a:srgbClr val="FDB714"/>
              </a:buClr>
              <a:buFont typeface="Arial" panose="020B0604020202020204" pitchFamily="34" charset="0"/>
              <a:buChar char="•"/>
              <a:defRPr sz="2000" kern="1200">
                <a:solidFill>
                  <a:srgbClr val="4B4F54"/>
                </a:solidFill>
                <a:latin typeface="+mn-lt"/>
                <a:ea typeface="+mn-ea"/>
                <a:cs typeface="+mn-cs"/>
              </a:defRPr>
            </a:lvl3pPr>
            <a:lvl4pPr marL="16002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rgbClr val="4B4F54"/>
                </a:solidFill>
                <a:latin typeface="+mn-lt"/>
                <a:ea typeface="+mn-ea"/>
                <a:cs typeface="+mn-cs"/>
              </a:defRPr>
            </a:lvl4pPr>
            <a:lvl5pPr marL="20574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t>Chance of </a:t>
            </a:r>
            <a:r>
              <a:rPr lang="en-AU" i="1" dirty="0"/>
              <a:t>any</a:t>
            </a:r>
            <a:r>
              <a:rPr lang="en-AU" b="1" dirty="0"/>
              <a:t> rain</a:t>
            </a:r>
          </a:p>
          <a:p>
            <a:pPr lvl="1"/>
            <a:r>
              <a:rPr lang="en-AU" dirty="0"/>
              <a:t>Likelihood of &gt;0.2mm in your area</a:t>
            </a:r>
          </a:p>
          <a:p>
            <a:pPr lvl="1"/>
            <a:r>
              <a:rPr lang="en-AU" dirty="0"/>
              <a:t>20% chance no rain at all</a:t>
            </a:r>
          </a:p>
        </p:txBody>
      </p:sp>
      <p:sp>
        <p:nvSpPr>
          <p:cNvPr id="16" name="Content Placeholder 6">
            <a:extLst>
              <a:ext uri="{FF2B5EF4-FFF2-40B4-BE49-F238E27FC236}">
                <a16:creationId xmlns:a16="http://schemas.microsoft.com/office/drawing/2014/main" id="{94C4CEB6-62D3-8155-284E-70E69F80C042}"/>
              </a:ext>
            </a:extLst>
          </p:cNvPr>
          <p:cNvSpPr txBox="1">
            <a:spLocks/>
          </p:cNvSpPr>
          <p:nvPr/>
        </p:nvSpPr>
        <p:spPr>
          <a:xfrm>
            <a:off x="5067088" y="1702823"/>
            <a:ext cx="6090769" cy="11997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FDB714"/>
              </a:buClr>
              <a:buFont typeface="Arial" panose="020B0604020202020204" pitchFamily="34" charset="0"/>
              <a:buChar char="•"/>
              <a:defRPr sz="2800" kern="1200">
                <a:solidFill>
                  <a:srgbClr val="4B4F54"/>
                </a:solidFill>
                <a:latin typeface="+mn-lt"/>
                <a:ea typeface="+mn-ea"/>
                <a:cs typeface="+mn-cs"/>
              </a:defRPr>
            </a:lvl1pPr>
            <a:lvl2pPr marL="685800" indent="-228600" algn="l" defTabSz="914400" rtl="0" eaLnBrk="1" latinLnBrk="0" hangingPunct="1">
              <a:lnSpc>
                <a:spcPct val="90000"/>
              </a:lnSpc>
              <a:spcBef>
                <a:spcPts val="500"/>
              </a:spcBef>
              <a:buClr>
                <a:srgbClr val="FDB714"/>
              </a:buClr>
              <a:buFont typeface="Arial" panose="020B0604020202020204" pitchFamily="34" charset="0"/>
              <a:buChar char="•"/>
              <a:defRPr sz="2400" kern="1200">
                <a:solidFill>
                  <a:srgbClr val="4B4F54"/>
                </a:solidFill>
                <a:latin typeface="+mn-lt"/>
                <a:ea typeface="+mn-ea"/>
                <a:cs typeface="+mn-cs"/>
              </a:defRPr>
            </a:lvl2pPr>
            <a:lvl3pPr marL="1143000" indent="-228600" algn="l" defTabSz="914400" rtl="0" eaLnBrk="1" latinLnBrk="0" hangingPunct="1">
              <a:lnSpc>
                <a:spcPct val="90000"/>
              </a:lnSpc>
              <a:spcBef>
                <a:spcPts val="500"/>
              </a:spcBef>
              <a:buClr>
                <a:srgbClr val="FDB714"/>
              </a:buClr>
              <a:buFont typeface="Arial" panose="020B0604020202020204" pitchFamily="34" charset="0"/>
              <a:buChar char="•"/>
              <a:defRPr sz="2000" kern="1200">
                <a:solidFill>
                  <a:srgbClr val="4B4F54"/>
                </a:solidFill>
                <a:latin typeface="+mn-lt"/>
                <a:ea typeface="+mn-ea"/>
                <a:cs typeface="+mn-cs"/>
              </a:defRPr>
            </a:lvl3pPr>
            <a:lvl4pPr marL="16002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rgbClr val="4B4F54"/>
                </a:solidFill>
                <a:latin typeface="+mn-lt"/>
                <a:ea typeface="+mn-ea"/>
                <a:cs typeface="+mn-cs"/>
              </a:defRPr>
            </a:lvl4pPr>
            <a:lvl5pPr marL="20574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t>Possible rainfall</a:t>
            </a:r>
          </a:p>
          <a:p>
            <a:pPr lvl="1"/>
            <a:r>
              <a:rPr lang="en-AU" dirty="0"/>
              <a:t>First number: 75% chance of at least</a:t>
            </a:r>
          </a:p>
          <a:p>
            <a:pPr lvl="1"/>
            <a:r>
              <a:rPr lang="en-AU" dirty="0"/>
              <a:t>Second number: 25% chance of at least</a:t>
            </a:r>
          </a:p>
        </p:txBody>
      </p:sp>
      <p:pic>
        <p:nvPicPr>
          <p:cNvPr id="3" name="Picture 2">
            <a:extLst>
              <a:ext uri="{FF2B5EF4-FFF2-40B4-BE49-F238E27FC236}">
                <a16:creationId xmlns:a16="http://schemas.microsoft.com/office/drawing/2014/main" id="{7C49BF51-B64C-9A94-D560-4D9BE39D1F70}"/>
              </a:ext>
            </a:extLst>
          </p:cNvPr>
          <p:cNvPicPr>
            <a:picLocks noChangeAspect="1"/>
          </p:cNvPicPr>
          <p:nvPr/>
        </p:nvPicPr>
        <p:blipFill>
          <a:blip r:embed="rId6"/>
          <a:stretch>
            <a:fillRect/>
          </a:stretch>
        </p:blipFill>
        <p:spPr>
          <a:xfrm>
            <a:off x="10416805" y="231565"/>
            <a:ext cx="1654155" cy="1007803"/>
          </a:xfrm>
          <a:prstGeom prst="rect">
            <a:avLst/>
          </a:prstGeom>
        </p:spPr>
      </p:pic>
      <p:sp>
        <p:nvSpPr>
          <p:cNvPr id="7" name="TextBox 6">
            <a:extLst>
              <a:ext uri="{FF2B5EF4-FFF2-40B4-BE49-F238E27FC236}">
                <a16:creationId xmlns:a16="http://schemas.microsoft.com/office/drawing/2014/main" id="{CE3A06E6-C83C-672C-DB06-B87DF9763072}"/>
              </a:ext>
            </a:extLst>
          </p:cNvPr>
          <p:cNvSpPr txBox="1"/>
          <p:nvPr/>
        </p:nvSpPr>
        <p:spPr>
          <a:xfrm>
            <a:off x="10489097" y="232452"/>
            <a:ext cx="1515928" cy="1015663"/>
          </a:xfrm>
          <a:prstGeom prst="rect">
            <a:avLst/>
          </a:prstGeom>
          <a:noFill/>
        </p:spPr>
        <p:txBody>
          <a:bodyPr wrap="none" rtlCol="0">
            <a:spAutoFit/>
          </a:bodyPr>
          <a:lstStyle/>
          <a:p>
            <a:r>
              <a:rPr lang="en-AU" sz="2400" b="1" dirty="0">
                <a:solidFill>
                  <a:schemeClr val="bg1"/>
                </a:solidFill>
              </a:rPr>
              <a:t>Workbook</a:t>
            </a:r>
          </a:p>
          <a:p>
            <a:r>
              <a:rPr lang="en-AU" sz="2000" b="1" dirty="0">
                <a:solidFill>
                  <a:schemeClr val="bg1"/>
                </a:solidFill>
              </a:rPr>
              <a:t>Page</a:t>
            </a:r>
            <a:r>
              <a:rPr lang="en-AU" sz="1400" dirty="0">
                <a:solidFill>
                  <a:schemeClr val="bg1"/>
                </a:solidFill>
              </a:rPr>
              <a:t>  </a:t>
            </a:r>
            <a:r>
              <a:rPr lang="en-AU" sz="2000" dirty="0">
                <a:solidFill>
                  <a:schemeClr val="bg1"/>
                </a:solidFill>
              </a:rPr>
              <a:t>5</a:t>
            </a:r>
            <a:endParaRPr lang="en-AU" sz="1400" dirty="0">
              <a:solidFill>
                <a:schemeClr val="bg1"/>
              </a:solidFill>
            </a:endParaRPr>
          </a:p>
          <a:p>
            <a:endParaRPr lang="en-AU" sz="1600" dirty="0">
              <a:solidFill>
                <a:schemeClr val="bg1"/>
              </a:solidFill>
            </a:endParaRPr>
          </a:p>
        </p:txBody>
      </p:sp>
    </p:spTree>
    <p:extLst>
      <p:ext uri="{BB962C8B-B14F-4D97-AF65-F5344CB8AC3E}">
        <p14:creationId xmlns:p14="http://schemas.microsoft.com/office/powerpoint/2010/main" val="19084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500"/>
                                        <p:tgtEl>
                                          <p:spTgt spid="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1DBBAAFF8F234786F3FE35C2C55285" ma:contentTypeVersion="41" ma:contentTypeDescription="Create a new document." ma:contentTypeScope="" ma:versionID="ca14e5101bea6c7109e4891cd631fbd1">
  <xsd:schema xmlns:xsd="http://www.w3.org/2001/XMLSchema" xmlns:xs="http://www.w3.org/2001/XMLSchema" xmlns:p="http://schemas.microsoft.com/office/2006/metadata/properties" xmlns:ns1="http://schemas.microsoft.com/sharepoint/v3" xmlns:ns2="812f1821-9b08-4c39-99da-29d577233d6f" xmlns:ns3="4b62e893-22f0-4291-b835-e3dda2a89aab" xmlns:ns4="406d9aec-898d-46cb-bf31-c4360018fedc" xmlns:ns5="http://schemas.microsoft.com/sharepoint/v4" targetNamespace="http://schemas.microsoft.com/office/2006/metadata/properties" ma:root="true" ma:fieldsID="a957e49d74a6d9c86b840752eded1c2d" ns1:_="" ns2:_="" ns3:_="" ns4:_="" ns5:_="">
    <xsd:import namespace="http://schemas.microsoft.com/sharepoint/v3"/>
    <xsd:import namespace="812f1821-9b08-4c39-99da-29d577233d6f"/>
    <xsd:import namespace="4b62e893-22f0-4291-b835-e3dda2a89aab"/>
    <xsd:import namespace="406d9aec-898d-46cb-bf31-c4360018fedc"/>
    <xsd:import namespace="http://schemas.microsoft.com/sharepoint/v4"/>
    <xsd:element name="properties">
      <xsd:complexType>
        <xsd:sequence>
          <xsd:element name="documentManagement">
            <xsd:complexType>
              <xsd:all>
                <xsd:element ref="ns2:Notes" minOccurs="0"/>
                <xsd:element ref="ns3:Original_x0020_Created" minOccurs="0"/>
                <xsd:element ref="ns3:Original_x0020_Modified" minOccurs="0"/>
                <xsd:element ref="ns3:Attach_x0020_Count" minOccurs="0"/>
                <xsd:element ref="ns3:Original_x0020_Author" minOccurs="0"/>
                <xsd:element ref="ns3:Importance" minOccurs="0"/>
                <xsd:element ref="ns3:Message_x0020_ID" minOccurs="0"/>
                <xsd:element ref="ns3:BCC" minOccurs="0"/>
                <xsd:element ref="ns3:CC" minOccurs="0"/>
                <xsd:element ref="ns3:Original_x0020_Producer" minOccurs="0"/>
                <xsd:element ref="ns3:Received_x0020_Time" minOccurs="0"/>
                <xsd:element ref="ns3:Sensitivity" minOccurs="0"/>
                <xsd:element ref="ns3:Sent_x0020_On" minOccurs="0"/>
                <xsd:element ref="ns3:To" minOccurs="0"/>
                <xsd:element ref="ns4:_dlc_DocId" minOccurs="0"/>
                <xsd:element ref="ns4:_dlc_DocIdUrl" minOccurs="0"/>
                <xsd:element ref="ns4:_dlc_DocIdPersistI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3:Conversation_x0020_Topic" minOccurs="0"/>
                <xsd:element ref="ns3:From1" minOccurs="0"/>
                <xsd:element ref="ns5:IconOverlay" minOccurs="0"/>
                <xsd:element ref="ns1:_vti_ItemDeclaredRecord" minOccurs="0"/>
                <xsd:element ref="ns1:_vti_ItemHoldRecordStatu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5" nillable="true" ma:displayName="Declared Record" ma:hidden="true" ma:internalName="_vti_ItemDeclaredRecord" ma:readOnly="true">
      <xsd:simpleType>
        <xsd:restriction base="dms:DateTime"/>
      </xsd:simpleType>
    </xsd:element>
    <xsd:element name="_vti_ItemHoldRecordStatus" ma:index="36"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2f1821-9b08-4c39-99da-29d577233d6f" elementFormDefault="qualified">
    <xsd:import namespace="http://schemas.microsoft.com/office/2006/documentManagement/types"/>
    <xsd:import namespace="http://schemas.microsoft.com/office/infopath/2007/PartnerControls"/>
    <xsd:element name="Notes" ma:index="1" nillable="true" ma:displayName="BSO notes" ma:format="Dropdown" ma:internalName="Not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hidden="true" ma:internalName="MediaServiceKeyPoints"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37" nillable="true" ma:displayName="Tags" ma:hidden="true" ma:internalName="MediaServiceAutoTags" ma:readOnly="true">
      <xsd:simpleType>
        <xsd:restriction base="dms:Text"/>
      </xsd:simpleType>
    </xsd:element>
    <xsd:element name="MediaServiceOCR" ma:index="38" nillable="true" ma:displayName="Extracted Text" ma:hidden="true" ma:internalName="MediaServiceOCR" ma:readOnly="true">
      <xsd:simpleType>
        <xsd:restriction base="dms:Note"/>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Location" ma:index="41" nillable="true" ma:displayName="Location" ma:hidden="true" ma:internalName="MediaServiceLocation" ma:readOnly="true">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lcf76f155ced4ddcb4097134ff3c332f" ma:index="44" nillable="true" ma:taxonomy="true" ma:internalName="lcf76f155ced4ddcb4097134ff3c332f" ma:taxonomyFieldName="MediaServiceImageTags" ma:displayName="Image Tags" ma:readOnly="false" ma:fieldId="{5cf76f15-5ced-4ddc-b409-7134ff3c332f}" ma:taxonomyMulti="true" ma:sspId="4ee84d0e-6e93-49eb-b9f4-5341c9135f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62e893-22f0-4291-b835-e3dda2a89aab" elementFormDefault="qualified">
    <xsd:import namespace="http://schemas.microsoft.com/office/2006/documentManagement/types"/>
    <xsd:import namespace="http://schemas.microsoft.com/office/infopath/2007/PartnerControls"/>
    <xsd:element name="Original_x0020_Created" ma:index="2" nillable="true" ma:displayName="Original Created" ma:format="DateTime" ma:hidden="true" ma:internalName="Original_x0020_Created" ma:readOnly="false">
      <xsd:simpleType>
        <xsd:restriction base="dms:DateTime"/>
      </xsd:simpleType>
    </xsd:element>
    <xsd:element name="Original_x0020_Modified" ma:index="3" nillable="true" ma:displayName="Original Modified" ma:format="DateTime" ma:hidden="true" ma:internalName="Original_x0020_Modified" ma:readOnly="false">
      <xsd:simpleType>
        <xsd:restriction base="dms:DateTime"/>
      </xsd:simpleType>
    </xsd:element>
    <xsd:element name="Attach_x0020_Count" ma:index="4" nillable="true" ma:displayName="Attach Count" ma:hidden="true" ma:internalName="Attach_x0020_Count">
      <xsd:simpleType>
        <xsd:restriction base="dms:Text">
          <xsd:maxLength value="255"/>
        </xsd:restriction>
      </xsd:simpleType>
    </xsd:element>
    <xsd:element name="Original_x0020_Author" ma:index="5" nillable="true" ma:displayName="Original Author" ma:hidden="true" ma:internalName="Original_x0020_Author">
      <xsd:simpleType>
        <xsd:restriction base="dms:Text">
          <xsd:maxLength value="255"/>
        </xsd:restriction>
      </xsd:simpleType>
    </xsd:element>
    <xsd:element name="Importance" ma:index="6" nillable="true" ma:displayName="Importance" ma:hidden="true" ma:internalName="Importance">
      <xsd:simpleType>
        <xsd:restriction base="dms:Text">
          <xsd:maxLength value="255"/>
        </xsd:restriction>
      </xsd:simpleType>
    </xsd:element>
    <xsd:element name="Message_x0020_ID" ma:index="7" nillable="true" ma:displayName="Message ID" ma:hidden="true" ma:internalName="Message_x0020_ID">
      <xsd:simpleType>
        <xsd:restriction base="dms:Text">
          <xsd:maxLength value="255"/>
        </xsd:restriction>
      </xsd:simpleType>
    </xsd:element>
    <xsd:element name="BCC" ma:index="9" nillable="true" ma:displayName="BCC" ma:hidden="true" ma:internalName="BCC">
      <xsd:simpleType>
        <xsd:restriction base="dms:Text">
          <xsd:maxLength value="255"/>
        </xsd:restriction>
      </xsd:simpleType>
    </xsd:element>
    <xsd:element name="CC" ma:index="10" nillable="true" ma:displayName="CC" ma:hidden="true" ma:internalName="CC">
      <xsd:simpleType>
        <xsd:restriction base="dms:Text">
          <xsd:maxLength value="255"/>
        </xsd:restriction>
      </xsd:simpleType>
    </xsd:element>
    <xsd:element name="Original_x0020_Producer" ma:index="11" nillable="true" ma:displayName="Original Producer" ma:hidden="true" ma:internalName="Original_x0020_Producer">
      <xsd:simpleType>
        <xsd:restriction base="dms:Text">
          <xsd:maxLength value="255"/>
        </xsd:restriction>
      </xsd:simpleType>
    </xsd:element>
    <xsd:element name="Received_x0020_Time" ma:index="12" nillable="true" ma:displayName="Received Time" ma:format="DateTime" ma:hidden="true" ma:internalName="Received_x0020_Time">
      <xsd:simpleType>
        <xsd:restriction base="dms:DateTime"/>
      </xsd:simpleType>
    </xsd:element>
    <xsd:element name="Sensitivity" ma:index="13" nillable="true" ma:displayName="Sensitivity" ma:hidden="true" ma:internalName="Sensitivity">
      <xsd:simpleType>
        <xsd:restriction base="dms:Text">
          <xsd:maxLength value="255"/>
        </xsd:restriction>
      </xsd:simpleType>
    </xsd:element>
    <xsd:element name="Sent_x0020_On" ma:index="14" nillable="true" ma:displayName="Sent On" ma:format="DateTime" ma:hidden="true" ma:internalName="Sent_x0020_On">
      <xsd:simpleType>
        <xsd:restriction base="dms:DateTime"/>
      </xsd:simpleType>
    </xsd:element>
    <xsd:element name="To" ma:index="15" nillable="true" ma:displayName="To" ma:hidden="true" ma:internalName="To">
      <xsd:simpleType>
        <xsd:restriction base="dms:Text">
          <xsd:maxLength value="255"/>
        </xsd:restriction>
      </xsd:simpleType>
    </xsd:element>
    <xsd:element name="Conversation_x0020_Topic" ma:index="32" nillable="true" ma:displayName="Conversation Topic" ma:hidden="true" ma:internalName="Conversation_x0020_Topic">
      <xsd:simpleType>
        <xsd:restriction base="dms:Text">
          <xsd:maxLength value="255"/>
        </xsd:restriction>
      </xsd:simpleType>
    </xsd:element>
    <xsd:element name="From1" ma:index="33" nillable="true" ma:displayName="From" ma:hidden="true" ma:internalName="From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6d9aec-898d-46cb-bf31-c4360018fedc"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hidden="true"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false">
      <xsd:simpleType>
        <xsd:restriction base="dms:Boolean"/>
      </xsd:simpleType>
    </xsd:element>
    <xsd:element name="SharedWithUsers" ma:index="2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hidden="true" ma:internalName="SharedWithDetails" ma:readOnly="true">
      <xsd:simpleType>
        <xsd:restriction base="dms:Note"/>
      </xsd:simpleType>
    </xsd:element>
    <xsd:element name="TaxCatchAll" ma:index="45" nillable="true" ma:displayName="Taxonomy Catch All Column" ma:hidden="true" ma:list="{167c0925-cfb0-47f9-8dd9-fed8b076f1bc}" ma:internalName="TaxCatchAll" ma:showField="CatchAllData" ma:web="406d9aec-898d-46cb-bf31-c4360018fe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812f1821-9b08-4c39-99da-29d577233d6f">
      <Terms xmlns="http://schemas.microsoft.com/office/infopath/2007/PartnerControls"/>
    </lcf76f155ced4ddcb4097134ff3c332f>
    <TaxCatchAll xmlns="406d9aec-898d-46cb-bf31-c4360018fedc" xsi:nil="true"/>
    <MediaLengthInSeconds xmlns="812f1821-9b08-4c39-99da-29d577233d6f" xsi:nil="true"/>
    <SharedWithUsers xmlns="406d9aec-898d-46cb-bf31-c4360018fedc">
      <UserInfo>
        <DisplayName>Leanne Sherriff</DisplayName>
        <AccountId>53</AccountId>
        <AccountType/>
      </UserInfo>
      <UserInfo>
        <DisplayName>John James</DisplayName>
        <AccountId>8258</AccountId>
        <AccountType/>
      </UserInfo>
      <UserInfo>
        <DisplayName>Esmée de Looff</DisplayName>
        <AccountId>6550</AccountId>
        <AccountType/>
      </UserInfo>
    </SharedWithUsers>
    <Original_x0020_Created xmlns="4b62e893-22f0-4291-b835-e3dda2a89aab" xsi:nil="true"/>
    <Sent_x0020_On xmlns="4b62e893-22f0-4291-b835-e3dda2a89aab" xsi:nil="true"/>
    <Original_x0020_Author xmlns="4b62e893-22f0-4291-b835-e3dda2a89aab" xsi:nil="true"/>
    <Attach_x0020_Count xmlns="4b62e893-22f0-4291-b835-e3dda2a89aab" xsi:nil="true"/>
    <BCC xmlns="4b62e893-22f0-4291-b835-e3dda2a89aab" xsi:nil="true"/>
    <Sensitivity xmlns="4b62e893-22f0-4291-b835-e3dda2a89aab" xsi:nil="true"/>
    <IconOverlay xmlns="http://schemas.microsoft.com/sharepoint/v4" xsi:nil="true"/>
    <To xmlns="4b62e893-22f0-4291-b835-e3dda2a89aab" xsi:nil="true"/>
    <Conversation_x0020_Topic xmlns="4b62e893-22f0-4291-b835-e3dda2a89aab" xsi:nil="true"/>
    <Original_x0020_Modified xmlns="4b62e893-22f0-4291-b835-e3dda2a89aab" xsi:nil="true"/>
    <CC xmlns="4b62e893-22f0-4291-b835-e3dda2a89aab" xsi:nil="true"/>
    <Importance xmlns="4b62e893-22f0-4291-b835-e3dda2a89aab" xsi:nil="true"/>
    <_dlc_DocIdPersistId xmlns="406d9aec-898d-46cb-bf31-c4360018fedc" xsi:nil="true"/>
    <Original_x0020_Producer xmlns="4b62e893-22f0-4291-b835-e3dda2a89aab" xsi:nil="true"/>
    <Notes xmlns="812f1821-9b08-4c39-99da-29d577233d6f" xsi:nil="true"/>
    <Message_x0020_ID xmlns="4b62e893-22f0-4291-b835-e3dda2a89aab" xsi:nil="true"/>
    <Received_x0020_Time xmlns="4b62e893-22f0-4291-b835-e3dda2a89aab" xsi:nil="true"/>
    <_dlc_DocIdUrl xmlns="406d9aec-898d-46cb-bf31-c4360018fedc">
      <Url>https://mlaus.sharepoint.com/sites/CRM/_layouts/15/DocIdRedir.aspx?ID=PCFZEUR3HMRA-582714330-1007744</Url>
      <Description>PCFZEUR3HMRA-582714330-1007744</Description>
    </_dlc_DocIdUrl>
    <From1 xmlns="4b62e893-22f0-4291-b835-e3dda2a89aab" xsi:nil="true"/>
    <_dlc_DocId xmlns="406d9aec-898d-46cb-bf31-c4360018fedc">PCFZEUR3HMRA-582714330-1007744</_dlc_DocId>
  </documentManagement>
</p:properties>
</file>

<file path=customXml/itemProps1.xml><?xml version="1.0" encoding="utf-8"?>
<ds:datastoreItem xmlns:ds="http://schemas.openxmlformats.org/officeDocument/2006/customXml" ds:itemID="{3382B990-D0D6-42AA-A624-ACC2A6F88035}">
  <ds:schemaRefs>
    <ds:schemaRef ds:uri="http://schemas.microsoft.com/sharepoint/events"/>
  </ds:schemaRefs>
</ds:datastoreItem>
</file>

<file path=customXml/itemProps2.xml><?xml version="1.0" encoding="utf-8"?>
<ds:datastoreItem xmlns:ds="http://schemas.openxmlformats.org/officeDocument/2006/customXml" ds:itemID="{F608F1EC-A07E-4F74-BCF1-6E858CBA89ED}">
  <ds:schemaRefs>
    <ds:schemaRef ds:uri="http://schemas.microsoft.com/sharepoint/v3/contenttype/forms"/>
  </ds:schemaRefs>
</ds:datastoreItem>
</file>

<file path=customXml/itemProps3.xml><?xml version="1.0" encoding="utf-8"?>
<ds:datastoreItem xmlns:ds="http://schemas.openxmlformats.org/officeDocument/2006/customXml" ds:itemID="{99F4BDD3-F1A1-4D77-9B49-2C11E9F27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2f1821-9b08-4c39-99da-29d577233d6f"/>
    <ds:schemaRef ds:uri="4b62e893-22f0-4291-b835-e3dda2a89aab"/>
    <ds:schemaRef ds:uri="406d9aec-898d-46cb-bf31-c4360018fed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2081B2-F353-4692-81FB-888420DAD40C}">
  <ds:schemaRefs>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a1f71ed5-258d-49e3-ad28-e38471bd79f2"/>
    <ds:schemaRef ds:uri="1cc84491-9042-434c-8381-0b4e4ae8a1ac"/>
    <ds:schemaRef ds:uri="http://www.w3.org/XML/1998/namespace"/>
    <ds:schemaRef ds:uri="812f1821-9b08-4c39-99da-29d577233d6f"/>
    <ds:schemaRef ds:uri="406d9aec-898d-46cb-bf31-c4360018fedc"/>
    <ds:schemaRef ds:uri="4b62e893-22f0-4291-b835-e3dda2a89aab"/>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787</TotalTime>
  <Words>2819</Words>
  <Application>Microsoft Office PowerPoint</Application>
  <PresentationFormat>Widescreen</PresentationFormat>
  <Paragraphs>370</Paragraphs>
  <Slides>41</Slides>
  <Notes>26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Welcome</vt:lpstr>
      <vt:lpstr>Agenda</vt:lpstr>
      <vt:lpstr>Project partners</vt:lpstr>
      <vt:lpstr>Benefits of the new forecasting tools </vt:lpstr>
      <vt:lpstr>PowerPoint Presentation</vt:lpstr>
      <vt:lpstr>The climate decision gamble </vt:lpstr>
      <vt:lpstr>Forecast language</vt:lpstr>
      <vt:lpstr>Weather forecast interpretation</vt:lpstr>
      <vt:lpstr>Climate drivers</vt:lpstr>
      <vt:lpstr>PowerPoint Presentation</vt:lpstr>
      <vt:lpstr>Forecasting language</vt:lpstr>
      <vt:lpstr>Forecasting language</vt:lpstr>
      <vt:lpstr>Probability</vt:lpstr>
      <vt:lpstr>Probability</vt:lpstr>
      <vt:lpstr>Forecasting language</vt:lpstr>
      <vt:lpstr>Forecast versus hindcast</vt:lpstr>
      <vt:lpstr>Model accuracy</vt:lpstr>
      <vt:lpstr>The four key weather extremes</vt:lpstr>
      <vt:lpstr>PowerPoint Presentation</vt:lpstr>
      <vt:lpstr>The five FWFA tools</vt:lpstr>
      <vt:lpstr>The five FWFA tools</vt:lpstr>
      <vt:lpstr>Foundational tools</vt:lpstr>
      <vt:lpstr>Increasing complexity…</vt:lpstr>
      <vt:lpstr>Finding the tools</vt:lpstr>
      <vt:lpstr>Chance of above median maps</vt:lpstr>
      <vt:lpstr>The chance of extremes map</vt:lpstr>
      <vt:lpstr>Chance of 3-day totals map</vt:lpstr>
      <vt:lpstr>Decile bar charts</vt:lpstr>
      <vt:lpstr>Timeline graphs</vt:lpstr>
      <vt:lpstr>Probability of exceedance</vt:lpstr>
      <vt:lpstr>PowerPoint Presentation</vt:lpstr>
      <vt:lpstr>PowerPoint Presentation</vt:lpstr>
      <vt:lpstr>PowerPoint Presentation</vt:lpstr>
      <vt:lpstr>PowerPoint Presentation</vt:lpstr>
      <vt:lpstr>PowerPoint Presentation</vt:lpstr>
      <vt:lpstr>Local application</vt:lpstr>
      <vt:lpstr>Local application</vt:lpstr>
      <vt:lpstr>Further resources</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Curtis</dc:creator>
  <cp:lastModifiedBy>Jo Jones</cp:lastModifiedBy>
  <cp:revision>47</cp:revision>
  <dcterms:created xsi:type="dcterms:W3CDTF">2023-03-21T23:28:36Z</dcterms:created>
  <dcterms:modified xsi:type="dcterms:W3CDTF">2024-05-03T03:50:37Z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07ddce7-1591-4a00-8c9f-76632455b2e3_Enabled">
    <vt:lpwstr>true</vt:lpwstr>
  </property>
  <property fmtid="{D5CDD505-2E9C-101B-9397-08002B2CF9AE}" pid="3" name="MSIP_Label_f07ddce7-1591-4a00-8c9f-76632455b2e3_SetDate">
    <vt:lpwstr>2023-03-22T04:24:26Z</vt:lpwstr>
  </property>
  <property fmtid="{D5CDD505-2E9C-101B-9397-08002B2CF9AE}" pid="4" name="MSIP_Label_f07ddce7-1591-4a00-8c9f-76632455b2e3_Method">
    <vt:lpwstr>Standard</vt:lpwstr>
  </property>
  <property fmtid="{D5CDD505-2E9C-101B-9397-08002B2CF9AE}" pid="5" name="MSIP_Label_f07ddce7-1591-4a00-8c9f-76632455b2e3_Name">
    <vt:lpwstr>Internal</vt:lpwstr>
  </property>
  <property fmtid="{D5CDD505-2E9C-101B-9397-08002B2CF9AE}" pid="6" name="MSIP_Label_f07ddce7-1591-4a00-8c9f-76632455b2e3_SiteId">
    <vt:lpwstr>a3829b1c-ecbe-49d4-88e9-4f28f79afa11</vt:lpwstr>
  </property>
  <property fmtid="{D5CDD505-2E9C-101B-9397-08002B2CF9AE}" pid="7" name="MSIP_Label_f07ddce7-1591-4a00-8c9f-76632455b2e3_ActionId">
    <vt:lpwstr>deb6a9ed-07d1-4e1f-bdd4-54a57417dd6f</vt:lpwstr>
  </property>
  <property fmtid="{D5CDD505-2E9C-101B-9397-08002B2CF9AE}" pid="8" name="MSIP_Label_f07ddce7-1591-4a00-8c9f-76632455b2e3_ContentBits">
    <vt:lpwstr>0</vt:lpwstr>
  </property>
  <property fmtid="{D5CDD505-2E9C-101B-9397-08002B2CF9AE}" pid="9" name="ContentTypeId">
    <vt:lpwstr>0x010100771DBBAAFF8F234786F3FE35C2C55285</vt:lpwstr>
  </property>
  <property fmtid="{D5CDD505-2E9C-101B-9397-08002B2CF9AE}" pid="10" name="_dlc_DocIdItemGuid">
    <vt:lpwstr>0c0c74be-424e-47ca-af34-d80181c8a03f</vt:lpwstr>
  </property>
  <property fmtid="{D5CDD505-2E9C-101B-9397-08002B2CF9AE}" pid="11" name="Order">
    <vt:lpwstr>99577300.0000000</vt:lpwstr>
  </property>
  <property fmtid="{D5CDD505-2E9C-101B-9397-08002B2CF9AE}" pid="12" name="xd_ProgID">
    <vt:lpwstr/>
  </property>
  <property fmtid="{D5CDD505-2E9C-101B-9397-08002B2CF9AE}" pid="13" name="MediaServiceImageTags">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xd_Signature">
    <vt:lpwstr/>
  </property>
</Properties>
</file>